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1"/>
  </p:sldMasterIdLst>
  <p:notesMasterIdLst>
    <p:notesMasterId r:id="rId79"/>
  </p:notesMasterIdLst>
  <p:handoutMasterIdLst>
    <p:handoutMasterId r:id="rId80"/>
  </p:handoutMasterIdLst>
  <p:sldIdLst>
    <p:sldId id="2383" r:id="rId2"/>
    <p:sldId id="493" r:id="rId3"/>
    <p:sldId id="2334" r:id="rId4"/>
    <p:sldId id="2419" r:id="rId5"/>
    <p:sldId id="2384" r:id="rId6"/>
    <p:sldId id="2420" r:id="rId7"/>
    <p:sldId id="2421" r:id="rId8"/>
    <p:sldId id="2422" r:id="rId9"/>
    <p:sldId id="2423" r:id="rId10"/>
    <p:sldId id="2424" r:id="rId11"/>
    <p:sldId id="2425" r:id="rId12"/>
    <p:sldId id="2426" r:id="rId13"/>
    <p:sldId id="2427" r:id="rId14"/>
    <p:sldId id="2428" r:id="rId15"/>
    <p:sldId id="2429" r:id="rId16"/>
    <p:sldId id="2431" r:id="rId17"/>
    <p:sldId id="2433" r:id="rId18"/>
    <p:sldId id="2432" r:id="rId19"/>
    <p:sldId id="2434" r:id="rId20"/>
    <p:sldId id="2435" r:id="rId21"/>
    <p:sldId id="2436" r:id="rId22"/>
    <p:sldId id="2437" r:id="rId23"/>
    <p:sldId id="2438" r:id="rId24"/>
    <p:sldId id="2439" r:id="rId25"/>
    <p:sldId id="2440" r:id="rId26"/>
    <p:sldId id="2441" r:id="rId27"/>
    <p:sldId id="2442" r:id="rId28"/>
    <p:sldId id="2299" r:id="rId29"/>
    <p:sldId id="2443" r:id="rId30"/>
    <p:sldId id="2444" r:id="rId31"/>
    <p:sldId id="2445" r:id="rId32"/>
    <p:sldId id="2446" r:id="rId33"/>
    <p:sldId id="2447" r:id="rId34"/>
    <p:sldId id="2448" r:id="rId35"/>
    <p:sldId id="2449" r:id="rId36"/>
    <p:sldId id="2450" r:id="rId37"/>
    <p:sldId id="2453" r:id="rId38"/>
    <p:sldId id="2454" r:id="rId39"/>
    <p:sldId id="2455" r:id="rId40"/>
    <p:sldId id="2407" r:id="rId41"/>
    <p:sldId id="2385" r:id="rId42"/>
    <p:sldId id="2411" r:id="rId43"/>
    <p:sldId id="2456" r:id="rId44"/>
    <p:sldId id="2457" r:id="rId45"/>
    <p:sldId id="2458" r:id="rId46"/>
    <p:sldId id="2459" r:id="rId47"/>
    <p:sldId id="2460" r:id="rId48"/>
    <p:sldId id="2461" r:id="rId49"/>
    <p:sldId id="2462" r:id="rId50"/>
    <p:sldId id="2463" r:id="rId51"/>
    <p:sldId id="2408" r:id="rId52"/>
    <p:sldId id="2386" r:id="rId53"/>
    <p:sldId id="2412" r:id="rId54"/>
    <p:sldId id="2464" r:id="rId55"/>
    <p:sldId id="2465" r:id="rId56"/>
    <p:sldId id="2466" r:id="rId57"/>
    <p:sldId id="2467" r:id="rId58"/>
    <p:sldId id="2468" r:id="rId59"/>
    <p:sldId id="2409" r:id="rId60"/>
    <p:sldId id="2388" r:id="rId61"/>
    <p:sldId id="2413" r:id="rId62"/>
    <p:sldId id="2410" r:id="rId63"/>
    <p:sldId id="2391" r:id="rId64"/>
    <p:sldId id="2403" r:id="rId65"/>
    <p:sldId id="2392" r:id="rId66"/>
    <p:sldId id="2415" r:id="rId67"/>
    <p:sldId id="2404" r:id="rId68"/>
    <p:sldId id="2393" r:id="rId69"/>
    <p:sldId id="2416" r:id="rId70"/>
    <p:sldId id="2405" r:id="rId71"/>
    <p:sldId id="2394" r:id="rId72"/>
    <p:sldId id="2417" r:id="rId73"/>
    <p:sldId id="2406" r:id="rId74"/>
    <p:sldId id="2323" r:id="rId75"/>
    <p:sldId id="2324" r:id="rId76"/>
    <p:sldId id="2325" r:id="rId77"/>
    <p:sldId id="2326" r:id="rId7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is Dell" initials="DD" lastIdx="20" clrIdx="0">
    <p:extLst>
      <p:ext uri="{19B8F6BF-5375-455C-9EA6-DF929625EA0E}">
        <p15:presenceInfo xmlns:p15="http://schemas.microsoft.com/office/powerpoint/2012/main" userId="Donis De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193"/>
    <a:srgbClr val="4E8F00"/>
    <a:srgbClr val="D5FC79"/>
    <a:srgbClr val="00FA00"/>
    <a:srgbClr val="E2902F"/>
    <a:srgbClr val="03BEF1"/>
    <a:srgbClr val="FF9300"/>
    <a:srgbClr val="0026F5"/>
    <a:srgbClr val="D9361B"/>
    <a:srgbClr val="0505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50" autoAdjust="0"/>
    <p:restoredTop sz="80136" autoAdjust="0"/>
  </p:normalViewPr>
  <p:slideViewPr>
    <p:cSldViewPr snapToGrid="0">
      <p:cViewPr varScale="1">
        <p:scale>
          <a:sx n="120" d="100"/>
          <a:sy n="120" d="100"/>
        </p:scale>
        <p:origin x="120" y="324"/>
      </p:cViewPr>
      <p:guideLst/>
    </p:cSldViewPr>
  </p:slideViewPr>
  <p:outlineViewPr>
    <p:cViewPr>
      <p:scale>
        <a:sx n="33" d="100"/>
        <a:sy n="33" d="100"/>
      </p:scale>
      <p:origin x="0" y="-1980"/>
    </p:cViewPr>
  </p:outlineViewPr>
  <p:notesTextViewPr>
    <p:cViewPr>
      <p:scale>
        <a:sx n="3" d="2"/>
        <a:sy n="3" d="2"/>
      </p:scale>
      <p:origin x="0" y="0"/>
    </p:cViewPr>
  </p:notesTextViewPr>
  <p:sorterViewPr>
    <p:cViewPr>
      <p:scale>
        <a:sx n="100" d="100"/>
        <a:sy n="100" d="100"/>
      </p:scale>
      <p:origin x="0" y="-11096"/>
    </p:cViewPr>
  </p:sorterViewPr>
  <p:notesViewPr>
    <p:cSldViewPr snapToGrid="0">
      <p:cViewPr>
        <p:scale>
          <a:sx n="110" d="100"/>
          <a:sy n="110" d="100"/>
        </p:scale>
        <p:origin x="4488" y="86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handoutMaster" Target="handoutMasters/handoutMaster1.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702324-D059-4239-BDE2-718484C5CD79}" type="datetimeFigureOut">
              <a:rPr lang="en-US" smtClean="0"/>
              <a:t>5/22/2019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D02100C-5FC6-4E55-A73F-BA402BFD8D4E}" type="slidenum">
              <a:rPr lang="en-US" smtClean="0"/>
              <a:t>‹#›</a:t>
            </a:fld>
            <a:endParaRPr lang="en-US"/>
          </a:p>
        </p:txBody>
      </p:sp>
    </p:spTree>
    <p:extLst>
      <p:ext uri="{BB962C8B-B14F-4D97-AF65-F5344CB8AC3E}">
        <p14:creationId xmlns:p14="http://schemas.microsoft.com/office/powerpoint/2010/main" val="409649032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2.png>
</file>

<file path=ppt/media/image3.jpeg>
</file>

<file path=ppt/media/image4.jpg>
</file>

<file path=ppt/media/image5.jp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6B594A-5125-48A0-B9FD-E17B6C1AB51C}" type="datetimeFigureOut">
              <a:rPr lang="en-US" smtClean="0"/>
              <a:t>5/22/2019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C03921-7077-42B0-8C81-48C0A93EA22E}" type="slidenum">
              <a:rPr lang="en-US" smtClean="0"/>
              <a:t>‹#›</a:t>
            </a:fld>
            <a:endParaRPr lang="en-US"/>
          </a:p>
        </p:txBody>
      </p:sp>
    </p:spTree>
    <p:extLst>
      <p:ext uri="{BB962C8B-B14F-4D97-AF65-F5344CB8AC3E}">
        <p14:creationId xmlns:p14="http://schemas.microsoft.com/office/powerpoint/2010/main" val="17491838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C03921-7077-42B0-8C81-48C0A93EA22E}" type="slidenum">
              <a:rPr lang="en-US" smtClean="0"/>
              <a:t>1</a:t>
            </a:fld>
            <a:endParaRPr lang="en-US"/>
          </a:p>
        </p:txBody>
      </p:sp>
    </p:spTree>
    <p:extLst>
      <p:ext uri="{BB962C8B-B14F-4D97-AF65-F5344CB8AC3E}">
        <p14:creationId xmlns:p14="http://schemas.microsoft.com/office/powerpoint/2010/main" val="6851764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10</a:t>
            </a:fld>
            <a:endParaRPr lang="en-US" dirty="0"/>
          </a:p>
        </p:txBody>
      </p:sp>
    </p:spTree>
    <p:extLst>
      <p:ext uri="{BB962C8B-B14F-4D97-AF65-F5344CB8AC3E}">
        <p14:creationId xmlns:p14="http://schemas.microsoft.com/office/powerpoint/2010/main" val="33859413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process starts out the same, a user makes a request.</a:t>
            </a:r>
          </a:p>
        </p:txBody>
      </p:sp>
      <p:sp>
        <p:nvSpPr>
          <p:cNvPr id="4" name="Slide Number Placeholder 3"/>
          <p:cNvSpPr>
            <a:spLocks noGrp="1"/>
          </p:cNvSpPr>
          <p:nvPr>
            <p:ph type="sldNum" sz="quarter" idx="10"/>
          </p:nvPr>
        </p:nvSpPr>
        <p:spPr/>
        <p:txBody>
          <a:bodyPr/>
          <a:lstStyle/>
          <a:p>
            <a:fld id="{DAC03921-7077-42B0-8C81-48C0A93EA22E}" type="slidenum">
              <a:rPr lang="en-US" smtClean="0"/>
              <a:t>11</a:t>
            </a:fld>
            <a:endParaRPr lang="en-US" dirty="0"/>
          </a:p>
        </p:txBody>
      </p:sp>
    </p:spTree>
    <p:extLst>
      <p:ext uri="{BB962C8B-B14F-4D97-AF65-F5344CB8AC3E}">
        <p14:creationId xmlns:p14="http://schemas.microsoft.com/office/powerpoint/2010/main" val="30861212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instead of hitting a single load balancer that is configured. We hit one, or likely multiple different API gateways. We could be talking to many gateways with application specific configuration. The API Gateway has multiple defined endpoints, it has L7 routing rules, how and where certain types of requests should go, and if they should be modified. What errors to send back with what data. The API Gateway is a very complex load balancer with deeply integrated rule sets for serverless applications.</a:t>
            </a:r>
          </a:p>
        </p:txBody>
      </p:sp>
      <p:sp>
        <p:nvSpPr>
          <p:cNvPr id="4" name="Slide Number Placeholder 3"/>
          <p:cNvSpPr>
            <a:spLocks noGrp="1"/>
          </p:cNvSpPr>
          <p:nvPr>
            <p:ph type="sldNum" sz="quarter" idx="10"/>
          </p:nvPr>
        </p:nvSpPr>
        <p:spPr/>
        <p:txBody>
          <a:bodyPr/>
          <a:lstStyle/>
          <a:p>
            <a:fld id="{DAC03921-7077-42B0-8C81-48C0A93EA22E}" type="slidenum">
              <a:rPr lang="en-US" smtClean="0"/>
              <a:t>12</a:t>
            </a:fld>
            <a:endParaRPr lang="en-US" dirty="0"/>
          </a:p>
        </p:txBody>
      </p:sp>
    </p:spTree>
    <p:extLst>
      <p:ext uri="{BB962C8B-B14F-4D97-AF65-F5344CB8AC3E}">
        <p14:creationId xmlns:p14="http://schemas.microsoft.com/office/powerpoint/2010/main" val="22943635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various gateways now call multiple lambda functions, and each lambda function has potentially hundreds of copies in an automatically configured concurrency. Instead of talking to a couple copies of our application we are now talking to potentially hundreds of individual units of our application.</a:t>
            </a:r>
          </a:p>
        </p:txBody>
      </p:sp>
      <p:sp>
        <p:nvSpPr>
          <p:cNvPr id="4" name="Slide Number Placeholder 3"/>
          <p:cNvSpPr>
            <a:spLocks noGrp="1"/>
          </p:cNvSpPr>
          <p:nvPr>
            <p:ph type="sldNum" sz="quarter" idx="10"/>
          </p:nvPr>
        </p:nvSpPr>
        <p:spPr/>
        <p:txBody>
          <a:bodyPr/>
          <a:lstStyle/>
          <a:p>
            <a:fld id="{DAC03921-7077-42B0-8C81-48C0A93EA22E}" type="slidenum">
              <a:rPr lang="en-US" smtClean="0"/>
              <a:t>13</a:t>
            </a:fld>
            <a:endParaRPr lang="en-US" dirty="0"/>
          </a:p>
        </p:txBody>
      </p:sp>
    </p:spTree>
    <p:extLst>
      <p:ext uri="{BB962C8B-B14F-4D97-AF65-F5344CB8AC3E}">
        <p14:creationId xmlns:p14="http://schemas.microsoft.com/office/powerpoint/2010/main" val="18141197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those functions require access roles to be able to talk to or do anything in our environment. A traditional application would likely have a firewall and maybe a few policies but in a serverless architecture *everything* has to have a role and policies applied to it that dictate what it can and can not do.</a:t>
            </a:r>
          </a:p>
        </p:txBody>
      </p:sp>
      <p:sp>
        <p:nvSpPr>
          <p:cNvPr id="4" name="Slide Number Placeholder 3"/>
          <p:cNvSpPr>
            <a:spLocks noGrp="1"/>
          </p:cNvSpPr>
          <p:nvPr>
            <p:ph type="sldNum" sz="quarter" idx="10"/>
          </p:nvPr>
        </p:nvSpPr>
        <p:spPr/>
        <p:txBody>
          <a:bodyPr/>
          <a:lstStyle/>
          <a:p>
            <a:fld id="{DAC03921-7077-42B0-8C81-48C0A93EA22E}" type="slidenum">
              <a:rPr lang="en-US" smtClean="0"/>
              <a:t>14</a:t>
            </a:fld>
            <a:endParaRPr lang="en-US" dirty="0"/>
          </a:p>
        </p:txBody>
      </p:sp>
    </p:spTree>
    <p:extLst>
      <p:ext uri="{BB962C8B-B14F-4D97-AF65-F5344CB8AC3E}">
        <p14:creationId xmlns:p14="http://schemas.microsoft.com/office/powerpoint/2010/main" val="30882288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Those policies allow some functions, to talk to or call other functions. So now we have an API Gateway that potentially called a single front end service, and that service is calling multiple back end (or side ways front end services). </a:t>
            </a:r>
          </a:p>
        </p:txBody>
      </p:sp>
      <p:sp>
        <p:nvSpPr>
          <p:cNvPr id="4" name="Slide Number Placeholder 3"/>
          <p:cNvSpPr>
            <a:spLocks noGrp="1"/>
          </p:cNvSpPr>
          <p:nvPr>
            <p:ph type="sldNum" sz="quarter" idx="10"/>
          </p:nvPr>
        </p:nvSpPr>
        <p:spPr/>
        <p:txBody>
          <a:bodyPr/>
          <a:lstStyle/>
          <a:p>
            <a:fld id="{DAC03921-7077-42B0-8C81-48C0A93EA22E}" type="slidenum">
              <a:rPr lang="en-US" smtClean="0"/>
              <a:t>15</a:t>
            </a:fld>
            <a:endParaRPr lang="en-US" dirty="0"/>
          </a:p>
        </p:txBody>
      </p:sp>
    </p:spTree>
    <p:extLst>
      <p:ext uri="{BB962C8B-B14F-4D97-AF65-F5344CB8AC3E}">
        <p14:creationId xmlns:p14="http://schemas.microsoft.com/office/powerpoint/2010/main" val="487609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these functions talk to a data store, be that files, or databases. They have to store their data in some place and it can’t be with the function itself. This is defined with access roles as well.</a:t>
            </a:r>
          </a:p>
        </p:txBody>
      </p:sp>
      <p:sp>
        <p:nvSpPr>
          <p:cNvPr id="4" name="Slide Number Placeholder 3"/>
          <p:cNvSpPr>
            <a:spLocks noGrp="1"/>
          </p:cNvSpPr>
          <p:nvPr>
            <p:ph type="sldNum" sz="quarter" idx="10"/>
          </p:nvPr>
        </p:nvSpPr>
        <p:spPr/>
        <p:txBody>
          <a:bodyPr/>
          <a:lstStyle/>
          <a:p>
            <a:fld id="{DAC03921-7077-42B0-8C81-48C0A93EA22E}" type="slidenum">
              <a:rPr lang="en-US" smtClean="0"/>
              <a:t>16</a:t>
            </a:fld>
            <a:endParaRPr lang="en-US" dirty="0"/>
          </a:p>
        </p:txBody>
      </p:sp>
    </p:spTree>
    <p:extLst>
      <p:ext uri="{BB962C8B-B14F-4D97-AF65-F5344CB8AC3E}">
        <p14:creationId xmlns:p14="http://schemas.microsoft.com/office/powerpoint/2010/main" val="4044545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data stores are AWS event streams, they can trigger events which also call Lambda functions. Be that an event for a DynamoDB entry, or an event for an S3 file being created. We now have multiple places that our functions can be called from, and routed around based on what they are doing. Ideally we are re-using code as much as possible so applications may have multiple handlers for the same general functionality.</a:t>
            </a:r>
          </a:p>
        </p:txBody>
      </p:sp>
      <p:sp>
        <p:nvSpPr>
          <p:cNvPr id="4" name="Slide Number Placeholder 3"/>
          <p:cNvSpPr>
            <a:spLocks noGrp="1"/>
          </p:cNvSpPr>
          <p:nvPr>
            <p:ph type="sldNum" sz="quarter" idx="10"/>
          </p:nvPr>
        </p:nvSpPr>
        <p:spPr/>
        <p:txBody>
          <a:bodyPr/>
          <a:lstStyle/>
          <a:p>
            <a:fld id="{DAC03921-7077-42B0-8C81-48C0A93EA22E}" type="slidenum">
              <a:rPr lang="en-US" smtClean="0"/>
              <a:t>17</a:t>
            </a:fld>
            <a:endParaRPr lang="en-US" dirty="0"/>
          </a:p>
        </p:txBody>
      </p:sp>
    </p:spTree>
    <p:extLst>
      <p:ext uri="{BB962C8B-B14F-4D97-AF65-F5344CB8AC3E}">
        <p14:creationId xmlns:p14="http://schemas.microsoft.com/office/powerpoint/2010/main" val="31701356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gets even more challenging once we start mixing in external services that can trigger changes to the data on the users behalf. In our example it was </a:t>
            </a:r>
            <a:r>
              <a:rPr lang="en-US" dirty="0" err="1"/>
              <a:t>Github</a:t>
            </a:r>
            <a:r>
              <a:rPr lang="en-US" dirty="0"/>
              <a:t> Webhooks triggering rebuild of our blog/application.</a:t>
            </a:r>
          </a:p>
        </p:txBody>
      </p:sp>
      <p:sp>
        <p:nvSpPr>
          <p:cNvPr id="4" name="Slide Number Placeholder 3"/>
          <p:cNvSpPr>
            <a:spLocks noGrp="1"/>
          </p:cNvSpPr>
          <p:nvPr>
            <p:ph type="sldNum" sz="quarter" idx="10"/>
          </p:nvPr>
        </p:nvSpPr>
        <p:spPr/>
        <p:txBody>
          <a:bodyPr/>
          <a:lstStyle/>
          <a:p>
            <a:fld id="{DAC03921-7077-42B0-8C81-48C0A93EA22E}" type="slidenum">
              <a:rPr lang="en-US" smtClean="0"/>
              <a:t>18</a:t>
            </a:fld>
            <a:endParaRPr lang="en-US" dirty="0"/>
          </a:p>
        </p:txBody>
      </p:sp>
    </p:spTree>
    <p:extLst>
      <p:ext uri="{BB962C8B-B14F-4D97-AF65-F5344CB8AC3E}">
        <p14:creationId xmlns:p14="http://schemas.microsoft.com/office/powerpoint/2010/main" val="11761330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19</a:t>
            </a:fld>
            <a:endParaRPr lang="en-US" dirty="0"/>
          </a:p>
        </p:txBody>
      </p:sp>
    </p:spTree>
    <p:extLst>
      <p:ext uri="{BB962C8B-B14F-4D97-AF65-F5344CB8AC3E}">
        <p14:creationId xmlns:p14="http://schemas.microsoft.com/office/powerpoint/2010/main" val="1842237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a:t>
            </a:fld>
            <a:endParaRPr lang="en-US" dirty="0"/>
          </a:p>
        </p:txBody>
      </p:sp>
    </p:spTree>
    <p:extLst>
      <p:ext uri="{BB962C8B-B14F-4D97-AF65-F5344CB8AC3E}">
        <p14:creationId xmlns:p14="http://schemas.microsoft.com/office/powerpoint/2010/main" val="8207430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20</a:t>
            </a:fld>
            <a:endParaRPr lang="en-US" dirty="0"/>
          </a:p>
        </p:txBody>
      </p:sp>
    </p:spTree>
    <p:extLst>
      <p:ext uri="{BB962C8B-B14F-4D97-AF65-F5344CB8AC3E}">
        <p14:creationId xmlns:p14="http://schemas.microsoft.com/office/powerpoint/2010/main" val="39348519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21</a:t>
            </a:fld>
            <a:endParaRPr lang="en-US" dirty="0"/>
          </a:p>
        </p:txBody>
      </p:sp>
    </p:spTree>
    <p:extLst>
      <p:ext uri="{BB962C8B-B14F-4D97-AF65-F5344CB8AC3E}">
        <p14:creationId xmlns:p14="http://schemas.microsoft.com/office/powerpoint/2010/main" val="17449728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22</a:t>
            </a:fld>
            <a:endParaRPr lang="en-US" dirty="0"/>
          </a:p>
        </p:txBody>
      </p:sp>
    </p:spTree>
    <p:extLst>
      <p:ext uri="{BB962C8B-B14F-4D97-AF65-F5344CB8AC3E}">
        <p14:creationId xmlns:p14="http://schemas.microsoft.com/office/powerpoint/2010/main" val="721171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23</a:t>
            </a:fld>
            <a:endParaRPr lang="en-US" dirty="0"/>
          </a:p>
        </p:txBody>
      </p:sp>
    </p:spTree>
    <p:extLst>
      <p:ext uri="{BB962C8B-B14F-4D97-AF65-F5344CB8AC3E}">
        <p14:creationId xmlns:p14="http://schemas.microsoft.com/office/powerpoint/2010/main" val="8705051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24</a:t>
            </a:fld>
            <a:endParaRPr lang="en-US" dirty="0"/>
          </a:p>
        </p:txBody>
      </p:sp>
    </p:spTree>
    <p:extLst>
      <p:ext uri="{BB962C8B-B14F-4D97-AF65-F5344CB8AC3E}">
        <p14:creationId xmlns:p14="http://schemas.microsoft.com/office/powerpoint/2010/main" val="4977566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25</a:t>
            </a:fld>
            <a:endParaRPr lang="en-US" dirty="0"/>
          </a:p>
        </p:txBody>
      </p:sp>
    </p:spTree>
    <p:extLst>
      <p:ext uri="{BB962C8B-B14F-4D97-AF65-F5344CB8AC3E}">
        <p14:creationId xmlns:p14="http://schemas.microsoft.com/office/powerpoint/2010/main" val="26270931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26</a:t>
            </a:fld>
            <a:endParaRPr lang="en-US" dirty="0"/>
          </a:p>
        </p:txBody>
      </p:sp>
    </p:spTree>
    <p:extLst>
      <p:ext uri="{BB962C8B-B14F-4D97-AF65-F5344CB8AC3E}">
        <p14:creationId xmlns:p14="http://schemas.microsoft.com/office/powerpoint/2010/main" val="39375956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27</a:t>
            </a:fld>
            <a:endParaRPr lang="en-US" dirty="0"/>
          </a:p>
        </p:txBody>
      </p:sp>
    </p:spTree>
    <p:extLst>
      <p:ext uri="{BB962C8B-B14F-4D97-AF65-F5344CB8AC3E}">
        <p14:creationId xmlns:p14="http://schemas.microsoft.com/office/powerpoint/2010/main" val="22884594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28</a:t>
            </a:fld>
            <a:endParaRPr lang="en-US" dirty="0"/>
          </a:p>
        </p:txBody>
      </p:sp>
    </p:spTree>
    <p:extLst>
      <p:ext uri="{BB962C8B-B14F-4D97-AF65-F5344CB8AC3E}">
        <p14:creationId xmlns:p14="http://schemas.microsoft.com/office/powerpoint/2010/main" val="38650805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29</a:t>
            </a:fld>
            <a:endParaRPr lang="en-US" dirty="0"/>
          </a:p>
        </p:txBody>
      </p:sp>
    </p:spTree>
    <p:extLst>
      <p:ext uri="{BB962C8B-B14F-4D97-AF65-F5344CB8AC3E}">
        <p14:creationId xmlns:p14="http://schemas.microsoft.com/office/powerpoint/2010/main" val="3262745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a:t>
            </a:fld>
            <a:endParaRPr lang="en-US" dirty="0"/>
          </a:p>
        </p:txBody>
      </p:sp>
    </p:spTree>
    <p:extLst>
      <p:ext uri="{BB962C8B-B14F-4D97-AF65-F5344CB8AC3E}">
        <p14:creationId xmlns:p14="http://schemas.microsoft.com/office/powerpoint/2010/main" val="11245774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30</a:t>
            </a:fld>
            <a:endParaRPr lang="en-US" dirty="0"/>
          </a:p>
        </p:txBody>
      </p:sp>
    </p:spTree>
    <p:extLst>
      <p:ext uri="{BB962C8B-B14F-4D97-AF65-F5344CB8AC3E}">
        <p14:creationId xmlns:p14="http://schemas.microsoft.com/office/powerpoint/2010/main" val="8190326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31</a:t>
            </a:fld>
            <a:endParaRPr lang="en-US" dirty="0"/>
          </a:p>
        </p:txBody>
      </p:sp>
    </p:spTree>
    <p:extLst>
      <p:ext uri="{BB962C8B-B14F-4D97-AF65-F5344CB8AC3E}">
        <p14:creationId xmlns:p14="http://schemas.microsoft.com/office/powerpoint/2010/main" val="36285688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32</a:t>
            </a:fld>
            <a:endParaRPr lang="en-US" dirty="0"/>
          </a:p>
        </p:txBody>
      </p:sp>
    </p:spTree>
    <p:extLst>
      <p:ext uri="{BB962C8B-B14F-4D97-AF65-F5344CB8AC3E}">
        <p14:creationId xmlns:p14="http://schemas.microsoft.com/office/powerpoint/2010/main" val="233627157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33</a:t>
            </a:fld>
            <a:endParaRPr lang="en-US" dirty="0"/>
          </a:p>
        </p:txBody>
      </p:sp>
    </p:spTree>
    <p:extLst>
      <p:ext uri="{BB962C8B-B14F-4D97-AF65-F5344CB8AC3E}">
        <p14:creationId xmlns:p14="http://schemas.microsoft.com/office/powerpoint/2010/main" val="12498234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34</a:t>
            </a:fld>
            <a:endParaRPr lang="en-US" dirty="0"/>
          </a:p>
        </p:txBody>
      </p:sp>
    </p:spTree>
    <p:extLst>
      <p:ext uri="{BB962C8B-B14F-4D97-AF65-F5344CB8AC3E}">
        <p14:creationId xmlns:p14="http://schemas.microsoft.com/office/powerpoint/2010/main" val="18248886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35</a:t>
            </a:fld>
            <a:endParaRPr lang="en-US" dirty="0"/>
          </a:p>
        </p:txBody>
      </p:sp>
    </p:spTree>
    <p:extLst>
      <p:ext uri="{BB962C8B-B14F-4D97-AF65-F5344CB8AC3E}">
        <p14:creationId xmlns:p14="http://schemas.microsoft.com/office/powerpoint/2010/main" val="25044673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36</a:t>
            </a:fld>
            <a:endParaRPr lang="en-US" dirty="0"/>
          </a:p>
        </p:txBody>
      </p:sp>
    </p:spTree>
    <p:extLst>
      <p:ext uri="{BB962C8B-B14F-4D97-AF65-F5344CB8AC3E}">
        <p14:creationId xmlns:p14="http://schemas.microsoft.com/office/powerpoint/2010/main" val="13260862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37</a:t>
            </a:fld>
            <a:endParaRPr lang="en-US" dirty="0"/>
          </a:p>
        </p:txBody>
      </p:sp>
    </p:spTree>
    <p:extLst>
      <p:ext uri="{BB962C8B-B14F-4D97-AF65-F5344CB8AC3E}">
        <p14:creationId xmlns:p14="http://schemas.microsoft.com/office/powerpoint/2010/main" val="4328843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38</a:t>
            </a:fld>
            <a:endParaRPr lang="en-US" dirty="0"/>
          </a:p>
        </p:txBody>
      </p:sp>
    </p:spTree>
    <p:extLst>
      <p:ext uri="{BB962C8B-B14F-4D97-AF65-F5344CB8AC3E}">
        <p14:creationId xmlns:p14="http://schemas.microsoft.com/office/powerpoint/2010/main" val="7468346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39</a:t>
            </a:fld>
            <a:endParaRPr lang="en-US" dirty="0"/>
          </a:p>
        </p:txBody>
      </p:sp>
    </p:spTree>
    <p:extLst>
      <p:ext uri="{BB962C8B-B14F-4D97-AF65-F5344CB8AC3E}">
        <p14:creationId xmlns:p14="http://schemas.microsoft.com/office/powerpoint/2010/main" val="26103779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4</a:t>
            </a:fld>
            <a:endParaRPr lang="en-US" dirty="0"/>
          </a:p>
        </p:txBody>
      </p:sp>
    </p:spTree>
    <p:extLst>
      <p:ext uri="{BB962C8B-B14F-4D97-AF65-F5344CB8AC3E}">
        <p14:creationId xmlns:p14="http://schemas.microsoft.com/office/powerpoint/2010/main" val="23448240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41</a:t>
            </a:fld>
            <a:endParaRPr lang="en-US" dirty="0"/>
          </a:p>
        </p:txBody>
      </p:sp>
    </p:spTree>
    <p:extLst>
      <p:ext uri="{BB962C8B-B14F-4D97-AF65-F5344CB8AC3E}">
        <p14:creationId xmlns:p14="http://schemas.microsoft.com/office/powerpoint/2010/main" val="123871196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42</a:t>
            </a:fld>
            <a:endParaRPr lang="en-US" dirty="0"/>
          </a:p>
        </p:txBody>
      </p:sp>
    </p:spTree>
    <p:extLst>
      <p:ext uri="{BB962C8B-B14F-4D97-AF65-F5344CB8AC3E}">
        <p14:creationId xmlns:p14="http://schemas.microsoft.com/office/powerpoint/2010/main" val="189027246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43</a:t>
            </a:fld>
            <a:endParaRPr lang="en-US" dirty="0"/>
          </a:p>
        </p:txBody>
      </p:sp>
    </p:spTree>
    <p:extLst>
      <p:ext uri="{BB962C8B-B14F-4D97-AF65-F5344CB8AC3E}">
        <p14:creationId xmlns:p14="http://schemas.microsoft.com/office/powerpoint/2010/main" val="3953858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44</a:t>
            </a:fld>
            <a:endParaRPr lang="en-US" dirty="0"/>
          </a:p>
        </p:txBody>
      </p:sp>
    </p:spTree>
    <p:extLst>
      <p:ext uri="{BB962C8B-B14F-4D97-AF65-F5344CB8AC3E}">
        <p14:creationId xmlns:p14="http://schemas.microsoft.com/office/powerpoint/2010/main" val="29853927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might be hard to see on a screen share but they can find the template item in their local file to follow along.</a:t>
            </a:r>
          </a:p>
        </p:txBody>
      </p:sp>
      <p:sp>
        <p:nvSpPr>
          <p:cNvPr id="4" name="Slide Number Placeholder 3"/>
          <p:cNvSpPr>
            <a:spLocks noGrp="1"/>
          </p:cNvSpPr>
          <p:nvPr>
            <p:ph type="sldNum" sz="quarter" idx="10"/>
          </p:nvPr>
        </p:nvSpPr>
        <p:spPr/>
        <p:txBody>
          <a:bodyPr/>
          <a:lstStyle/>
          <a:p>
            <a:fld id="{DAC03921-7077-42B0-8C81-48C0A93EA22E}" type="slidenum">
              <a:rPr lang="en-US" smtClean="0"/>
              <a:t>45</a:t>
            </a:fld>
            <a:endParaRPr lang="en-US" dirty="0"/>
          </a:p>
        </p:txBody>
      </p:sp>
    </p:spTree>
    <p:extLst>
      <p:ext uri="{BB962C8B-B14F-4D97-AF65-F5344CB8AC3E}">
        <p14:creationId xmlns:p14="http://schemas.microsoft.com/office/powerpoint/2010/main" val="34106012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might be hard to see on a screen share but they can find the template item in their local file to follow along.</a:t>
            </a:r>
          </a:p>
        </p:txBody>
      </p:sp>
      <p:sp>
        <p:nvSpPr>
          <p:cNvPr id="4" name="Slide Number Placeholder 3"/>
          <p:cNvSpPr>
            <a:spLocks noGrp="1"/>
          </p:cNvSpPr>
          <p:nvPr>
            <p:ph type="sldNum" sz="quarter" idx="10"/>
          </p:nvPr>
        </p:nvSpPr>
        <p:spPr/>
        <p:txBody>
          <a:bodyPr/>
          <a:lstStyle/>
          <a:p>
            <a:fld id="{DAC03921-7077-42B0-8C81-48C0A93EA22E}" type="slidenum">
              <a:rPr lang="en-US" smtClean="0"/>
              <a:t>46</a:t>
            </a:fld>
            <a:endParaRPr lang="en-US" dirty="0"/>
          </a:p>
        </p:txBody>
      </p:sp>
    </p:spTree>
    <p:extLst>
      <p:ext uri="{BB962C8B-B14F-4D97-AF65-F5344CB8AC3E}">
        <p14:creationId xmlns:p14="http://schemas.microsoft.com/office/powerpoint/2010/main" val="312955837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might be hard to see on a screen share but they can find the template item in their local file to follow along.</a:t>
            </a:r>
          </a:p>
        </p:txBody>
      </p:sp>
      <p:sp>
        <p:nvSpPr>
          <p:cNvPr id="4" name="Slide Number Placeholder 3"/>
          <p:cNvSpPr>
            <a:spLocks noGrp="1"/>
          </p:cNvSpPr>
          <p:nvPr>
            <p:ph type="sldNum" sz="quarter" idx="10"/>
          </p:nvPr>
        </p:nvSpPr>
        <p:spPr/>
        <p:txBody>
          <a:bodyPr/>
          <a:lstStyle/>
          <a:p>
            <a:fld id="{DAC03921-7077-42B0-8C81-48C0A93EA22E}" type="slidenum">
              <a:rPr lang="en-US" smtClean="0"/>
              <a:t>47</a:t>
            </a:fld>
            <a:endParaRPr lang="en-US" dirty="0"/>
          </a:p>
        </p:txBody>
      </p:sp>
    </p:spTree>
    <p:extLst>
      <p:ext uri="{BB962C8B-B14F-4D97-AF65-F5344CB8AC3E}">
        <p14:creationId xmlns:p14="http://schemas.microsoft.com/office/powerpoint/2010/main" val="41743945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might be hard to see on a screen share but they can find the template item in their local file to follow along.</a:t>
            </a:r>
          </a:p>
        </p:txBody>
      </p:sp>
      <p:sp>
        <p:nvSpPr>
          <p:cNvPr id="4" name="Slide Number Placeholder 3"/>
          <p:cNvSpPr>
            <a:spLocks noGrp="1"/>
          </p:cNvSpPr>
          <p:nvPr>
            <p:ph type="sldNum" sz="quarter" idx="10"/>
          </p:nvPr>
        </p:nvSpPr>
        <p:spPr/>
        <p:txBody>
          <a:bodyPr/>
          <a:lstStyle/>
          <a:p>
            <a:fld id="{DAC03921-7077-42B0-8C81-48C0A93EA22E}" type="slidenum">
              <a:rPr lang="en-US" smtClean="0"/>
              <a:t>48</a:t>
            </a:fld>
            <a:endParaRPr lang="en-US" dirty="0"/>
          </a:p>
        </p:txBody>
      </p:sp>
    </p:spTree>
    <p:extLst>
      <p:ext uri="{BB962C8B-B14F-4D97-AF65-F5344CB8AC3E}">
        <p14:creationId xmlns:p14="http://schemas.microsoft.com/office/powerpoint/2010/main" val="345327857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might be hard to see on a screen share but they can find the template item in their local file to follow along.</a:t>
            </a:r>
          </a:p>
        </p:txBody>
      </p:sp>
      <p:sp>
        <p:nvSpPr>
          <p:cNvPr id="4" name="Slide Number Placeholder 3"/>
          <p:cNvSpPr>
            <a:spLocks noGrp="1"/>
          </p:cNvSpPr>
          <p:nvPr>
            <p:ph type="sldNum" sz="quarter" idx="10"/>
          </p:nvPr>
        </p:nvSpPr>
        <p:spPr/>
        <p:txBody>
          <a:bodyPr/>
          <a:lstStyle/>
          <a:p>
            <a:fld id="{DAC03921-7077-42B0-8C81-48C0A93EA22E}" type="slidenum">
              <a:rPr lang="en-US" smtClean="0"/>
              <a:t>49</a:t>
            </a:fld>
            <a:endParaRPr lang="en-US" dirty="0"/>
          </a:p>
        </p:txBody>
      </p:sp>
    </p:spTree>
    <p:extLst>
      <p:ext uri="{BB962C8B-B14F-4D97-AF65-F5344CB8AC3E}">
        <p14:creationId xmlns:p14="http://schemas.microsoft.com/office/powerpoint/2010/main" val="180383658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600"/>
              </a:lnSpc>
            </a:pPr>
            <a:r>
              <a:rPr lang="en-US" sz="1200" b="0" dirty="0">
                <a:solidFill>
                  <a:schemeClr val="bg1"/>
                </a:solidFill>
              </a:rPr>
              <a:t> </a:t>
            </a:r>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50</a:t>
            </a:fld>
            <a:endParaRPr lang="en-US" dirty="0"/>
          </a:p>
        </p:txBody>
      </p:sp>
    </p:spTree>
    <p:extLst>
      <p:ext uri="{BB962C8B-B14F-4D97-AF65-F5344CB8AC3E}">
        <p14:creationId xmlns:p14="http://schemas.microsoft.com/office/powerpoint/2010/main" val="16898983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a:t>
            </a:fld>
            <a:endParaRPr lang="en-US" dirty="0"/>
          </a:p>
        </p:txBody>
      </p:sp>
    </p:spTree>
    <p:extLst>
      <p:ext uri="{BB962C8B-B14F-4D97-AF65-F5344CB8AC3E}">
        <p14:creationId xmlns:p14="http://schemas.microsoft.com/office/powerpoint/2010/main" val="145035048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52</a:t>
            </a:fld>
            <a:endParaRPr lang="en-US" dirty="0"/>
          </a:p>
        </p:txBody>
      </p:sp>
    </p:spTree>
    <p:extLst>
      <p:ext uri="{BB962C8B-B14F-4D97-AF65-F5344CB8AC3E}">
        <p14:creationId xmlns:p14="http://schemas.microsoft.com/office/powerpoint/2010/main" val="132705959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53</a:t>
            </a:fld>
            <a:endParaRPr lang="en-US" dirty="0"/>
          </a:p>
        </p:txBody>
      </p:sp>
    </p:spTree>
    <p:extLst>
      <p:ext uri="{BB962C8B-B14F-4D97-AF65-F5344CB8AC3E}">
        <p14:creationId xmlns:p14="http://schemas.microsoft.com/office/powerpoint/2010/main" val="323629535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54</a:t>
            </a:fld>
            <a:endParaRPr lang="en-US" dirty="0"/>
          </a:p>
        </p:txBody>
      </p:sp>
    </p:spTree>
    <p:extLst>
      <p:ext uri="{BB962C8B-B14F-4D97-AF65-F5344CB8AC3E}">
        <p14:creationId xmlns:p14="http://schemas.microsoft.com/office/powerpoint/2010/main" val="31612035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55</a:t>
            </a:fld>
            <a:endParaRPr lang="en-US" dirty="0"/>
          </a:p>
        </p:txBody>
      </p:sp>
    </p:spTree>
    <p:extLst>
      <p:ext uri="{BB962C8B-B14F-4D97-AF65-F5344CB8AC3E}">
        <p14:creationId xmlns:p14="http://schemas.microsoft.com/office/powerpoint/2010/main" val="38311131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56</a:t>
            </a:fld>
            <a:endParaRPr lang="en-US" dirty="0"/>
          </a:p>
        </p:txBody>
      </p:sp>
    </p:spTree>
    <p:extLst>
      <p:ext uri="{BB962C8B-B14F-4D97-AF65-F5344CB8AC3E}">
        <p14:creationId xmlns:p14="http://schemas.microsoft.com/office/powerpoint/2010/main" val="223832911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57</a:t>
            </a:fld>
            <a:endParaRPr lang="en-US" dirty="0"/>
          </a:p>
        </p:txBody>
      </p:sp>
    </p:spTree>
    <p:extLst>
      <p:ext uri="{BB962C8B-B14F-4D97-AF65-F5344CB8AC3E}">
        <p14:creationId xmlns:p14="http://schemas.microsoft.com/office/powerpoint/2010/main" val="179825064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58</a:t>
            </a:fld>
            <a:endParaRPr lang="en-US" dirty="0"/>
          </a:p>
        </p:txBody>
      </p:sp>
    </p:spTree>
    <p:extLst>
      <p:ext uri="{BB962C8B-B14F-4D97-AF65-F5344CB8AC3E}">
        <p14:creationId xmlns:p14="http://schemas.microsoft.com/office/powerpoint/2010/main" val="36634925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60</a:t>
            </a:fld>
            <a:endParaRPr lang="en-US" dirty="0"/>
          </a:p>
        </p:txBody>
      </p:sp>
    </p:spTree>
    <p:extLst>
      <p:ext uri="{BB962C8B-B14F-4D97-AF65-F5344CB8AC3E}">
        <p14:creationId xmlns:p14="http://schemas.microsoft.com/office/powerpoint/2010/main" val="276238236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61</a:t>
            </a:fld>
            <a:endParaRPr lang="en-US" dirty="0"/>
          </a:p>
        </p:txBody>
      </p:sp>
    </p:spTree>
    <p:extLst>
      <p:ext uri="{BB962C8B-B14F-4D97-AF65-F5344CB8AC3E}">
        <p14:creationId xmlns:p14="http://schemas.microsoft.com/office/powerpoint/2010/main" val="296879029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63</a:t>
            </a:fld>
            <a:endParaRPr lang="en-US" dirty="0"/>
          </a:p>
        </p:txBody>
      </p:sp>
    </p:spTree>
    <p:extLst>
      <p:ext uri="{BB962C8B-B14F-4D97-AF65-F5344CB8AC3E}">
        <p14:creationId xmlns:p14="http://schemas.microsoft.com/office/powerpoint/2010/main" val="2797434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6</a:t>
            </a:fld>
            <a:endParaRPr lang="en-US" dirty="0"/>
          </a:p>
        </p:txBody>
      </p:sp>
    </p:spTree>
    <p:extLst>
      <p:ext uri="{BB962C8B-B14F-4D97-AF65-F5344CB8AC3E}">
        <p14:creationId xmlns:p14="http://schemas.microsoft.com/office/powerpoint/2010/main" val="184302831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65</a:t>
            </a:fld>
            <a:endParaRPr lang="en-US" dirty="0"/>
          </a:p>
        </p:txBody>
      </p:sp>
    </p:spTree>
    <p:extLst>
      <p:ext uri="{BB962C8B-B14F-4D97-AF65-F5344CB8AC3E}">
        <p14:creationId xmlns:p14="http://schemas.microsoft.com/office/powerpoint/2010/main" val="102700715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66</a:t>
            </a:fld>
            <a:endParaRPr lang="en-US" dirty="0"/>
          </a:p>
        </p:txBody>
      </p:sp>
    </p:spTree>
    <p:extLst>
      <p:ext uri="{BB962C8B-B14F-4D97-AF65-F5344CB8AC3E}">
        <p14:creationId xmlns:p14="http://schemas.microsoft.com/office/powerpoint/2010/main" val="379859661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68</a:t>
            </a:fld>
            <a:endParaRPr lang="en-US" dirty="0"/>
          </a:p>
        </p:txBody>
      </p:sp>
    </p:spTree>
    <p:extLst>
      <p:ext uri="{BB962C8B-B14F-4D97-AF65-F5344CB8AC3E}">
        <p14:creationId xmlns:p14="http://schemas.microsoft.com/office/powerpoint/2010/main" val="291188839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69</a:t>
            </a:fld>
            <a:endParaRPr lang="en-US" dirty="0"/>
          </a:p>
        </p:txBody>
      </p:sp>
    </p:spTree>
    <p:extLst>
      <p:ext uri="{BB962C8B-B14F-4D97-AF65-F5344CB8AC3E}">
        <p14:creationId xmlns:p14="http://schemas.microsoft.com/office/powerpoint/2010/main" val="234386928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71</a:t>
            </a:fld>
            <a:endParaRPr lang="en-US" dirty="0"/>
          </a:p>
        </p:txBody>
      </p:sp>
    </p:spTree>
    <p:extLst>
      <p:ext uri="{BB962C8B-B14F-4D97-AF65-F5344CB8AC3E}">
        <p14:creationId xmlns:p14="http://schemas.microsoft.com/office/powerpoint/2010/main" val="306919952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72</a:t>
            </a:fld>
            <a:endParaRPr lang="en-US" dirty="0"/>
          </a:p>
        </p:txBody>
      </p:sp>
    </p:spTree>
    <p:extLst>
      <p:ext uri="{BB962C8B-B14F-4D97-AF65-F5344CB8AC3E}">
        <p14:creationId xmlns:p14="http://schemas.microsoft.com/office/powerpoint/2010/main" val="86874291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74</a:t>
            </a:fld>
            <a:endParaRPr lang="en-US" dirty="0"/>
          </a:p>
        </p:txBody>
      </p:sp>
    </p:spTree>
    <p:extLst>
      <p:ext uri="{BB962C8B-B14F-4D97-AF65-F5344CB8AC3E}">
        <p14:creationId xmlns:p14="http://schemas.microsoft.com/office/powerpoint/2010/main" val="340936987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75</a:t>
            </a:fld>
            <a:endParaRPr lang="en-US" dirty="0"/>
          </a:p>
        </p:txBody>
      </p:sp>
    </p:spTree>
    <p:extLst>
      <p:ext uri="{BB962C8B-B14F-4D97-AF65-F5344CB8AC3E}">
        <p14:creationId xmlns:p14="http://schemas.microsoft.com/office/powerpoint/2010/main" val="305938940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76</a:t>
            </a:fld>
            <a:endParaRPr lang="en-US" dirty="0"/>
          </a:p>
        </p:txBody>
      </p:sp>
    </p:spTree>
    <p:extLst>
      <p:ext uri="{BB962C8B-B14F-4D97-AF65-F5344CB8AC3E}">
        <p14:creationId xmlns:p14="http://schemas.microsoft.com/office/powerpoint/2010/main" val="250611725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77</a:t>
            </a:fld>
            <a:endParaRPr lang="en-US" dirty="0"/>
          </a:p>
        </p:txBody>
      </p:sp>
    </p:spTree>
    <p:extLst>
      <p:ext uri="{BB962C8B-B14F-4D97-AF65-F5344CB8AC3E}">
        <p14:creationId xmlns:p14="http://schemas.microsoft.com/office/powerpoint/2010/main" val="3014413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used to applications that look like a traditional monolith. Even in loosely coupled microservices that are running in traditional stacks most things follow the same pattern. A user submits a request.</a:t>
            </a:r>
          </a:p>
        </p:txBody>
      </p:sp>
      <p:sp>
        <p:nvSpPr>
          <p:cNvPr id="4" name="Slide Number Placeholder 3"/>
          <p:cNvSpPr>
            <a:spLocks noGrp="1"/>
          </p:cNvSpPr>
          <p:nvPr>
            <p:ph type="sldNum" sz="quarter" idx="10"/>
          </p:nvPr>
        </p:nvSpPr>
        <p:spPr/>
        <p:txBody>
          <a:bodyPr/>
          <a:lstStyle/>
          <a:p>
            <a:fld id="{DAC03921-7077-42B0-8C81-48C0A93EA22E}" type="slidenum">
              <a:rPr lang="en-US" smtClean="0"/>
              <a:t>7</a:t>
            </a:fld>
            <a:endParaRPr lang="en-US" dirty="0"/>
          </a:p>
        </p:txBody>
      </p:sp>
    </p:spTree>
    <p:extLst>
      <p:ext uri="{BB962C8B-B14F-4D97-AF65-F5344CB8AC3E}">
        <p14:creationId xmlns:p14="http://schemas.microsoft.com/office/powerpoint/2010/main" val="1437418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hits a load balancer that we manage in some way, be it cloud or on premise we define the rules and understand what it is connected to and configure most of the options for it.</a:t>
            </a:r>
          </a:p>
        </p:txBody>
      </p:sp>
      <p:sp>
        <p:nvSpPr>
          <p:cNvPr id="4" name="Slide Number Placeholder 3"/>
          <p:cNvSpPr>
            <a:spLocks noGrp="1"/>
          </p:cNvSpPr>
          <p:nvPr>
            <p:ph type="sldNum" sz="quarter" idx="10"/>
          </p:nvPr>
        </p:nvSpPr>
        <p:spPr/>
        <p:txBody>
          <a:bodyPr/>
          <a:lstStyle/>
          <a:p>
            <a:fld id="{DAC03921-7077-42B0-8C81-48C0A93EA22E}" type="slidenum">
              <a:rPr lang="en-US" smtClean="0"/>
              <a:t>8</a:t>
            </a:fld>
            <a:endParaRPr lang="en-US" dirty="0"/>
          </a:p>
        </p:txBody>
      </p:sp>
    </p:spTree>
    <p:extLst>
      <p:ext uri="{BB962C8B-B14F-4D97-AF65-F5344CB8AC3E}">
        <p14:creationId xmlns:p14="http://schemas.microsoft.com/office/powerpoint/2010/main" val="469583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load balancer sends our request to any number of instances of our application (or tiers of our application) that we are scaling in some controller fashion if we are auto scaling at all.</a:t>
            </a:r>
          </a:p>
        </p:txBody>
      </p:sp>
      <p:sp>
        <p:nvSpPr>
          <p:cNvPr id="4" name="Slide Number Placeholder 3"/>
          <p:cNvSpPr>
            <a:spLocks noGrp="1"/>
          </p:cNvSpPr>
          <p:nvPr>
            <p:ph type="sldNum" sz="quarter" idx="10"/>
          </p:nvPr>
        </p:nvSpPr>
        <p:spPr/>
        <p:txBody>
          <a:bodyPr/>
          <a:lstStyle/>
          <a:p>
            <a:fld id="{DAC03921-7077-42B0-8C81-48C0A93EA22E}" type="slidenum">
              <a:rPr lang="en-US" smtClean="0"/>
              <a:t>9</a:t>
            </a:fld>
            <a:endParaRPr lang="en-US" dirty="0"/>
          </a:p>
        </p:txBody>
      </p:sp>
    </p:spTree>
    <p:extLst>
      <p:ext uri="{BB962C8B-B14F-4D97-AF65-F5344CB8AC3E}">
        <p14:creationId xmlns:p14="http://schemas.microsoft.com/office/powerpoint/2010/main" val="231271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09600" y="228601"/>
            <a:ext cx="10363200" cy="4571999"/>
          </a:xfrm>
        </p:spPr>
        <p:txBody>
          <a:bodyPr anchor="ctr">
            <a:noAutofit/>
          </a:bodyPr>
          <a:lstStyle>
            <a:lvl1pPr>
              <a:lnSpc>
                <a:spcPct val="100000"/>
              </a:lnSpc>
              <a:defRPr sz="8800" spc="-15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609600" y="4800600"/>
            <a:ext cx="9144000" cy="914400"/>
          </a:xfrm>
        </p:spPr>
        <p:txBody>
          <a:bodyPr>
            <a:normAutofit/>
          </a:bodyPr>
          <a:lstStyle>
            <a:lvl1pPr marL="0" indent="0" algn="l">
              <a:buNone/>
              <a:defRPr sz="1800" b="1" cap="all" spc="300" baseline="0">
                <a:solidFill>
                  <a:schemeClr val="tx2"/>
                </a:solidFill>
                <a:latin typeface="Leelawadee" panose="020B0502040204020203" pitchFamily="34" charset="-34"/>
                <a:cs typeface="Leelawadee" panose="020B0502040204020203" pitchFamily="34" charset="-34"/>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9" name="Rectangle 8"/>
          <p:cNvSpPr/>
          <p:nvPr/>
        </p:nvSpPr>
        <p:spPr>
          <a:xfrm>
            <a:off x="12001499" y="4846320"/>
            <a:ext cx="190501"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0" name="Rectangle 9"/>
          <p:cNvSpPr/>
          <p:nvPr/>
        </p:nvSpPr>
        <p:spPr>
          <a:xfrm>
            <a:off x="12001499" y="0"/>
            <a:ext cx="190501"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6" name="Slide Number Placeholder 5"/>
          <p:cNvSpPr>
            <a:spLocks noGrp="1"/>
          </p:cNvSpPr>
          <p:nvPr>
            <p:ph type="sldNum" sz="quarter" idx="12"/>
          </p:nvPr>
        </p:nvSpPr>
        <p:spPr/>
        <p:txBody>
          <a:bodyPr/>
          <a:lstStyle>
            <a:lvl1pPr>
              <a:defRPr>
                <a:solidFill>
                  <a:schemeClr val="tx1"/>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000000"/>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000000"/>
              </a:solidFill>
              <a:effectLst/>
              <a:uLnTx/>
              <a:uFillTx/>
              <a:latin typeface="Leelawadee" panose="020B0502040204020203" pitchFamily="34" charset="-34"/>
              <a:ea typeface="+mn-ea"/>
              <a:cs typeface="Leelawadee" panose="020B0502040204020203" pitchFamily="34" charset="-34"/>
            </a:endParaRPr>
          </a:p>
        </p:txBody>
      </p:sp>
      <p:sp>
        <p:nvSpPr>
          <p:cNvPr id="11" name="Footer Placeholder 4">
            <a:extLst>
              <a:ext uri="{FF2B5EF4-FFF2-40B4-BE49-F238E27FC236}">
                <a16:creationId xmlns:a16="http://schemas.microsoft.com/office/drawing/2014/main" id="{C860D281-525F-0F4E-8EF2-782447264F7D}"/>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3225528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2"/>
          </p:nvPr>
        </p:nvSpPr>
        <p:spPr>
          <a:xfrm>
            <a:off x="10668424" y="6371167"/>
            <a:ext cx="1315721" cy="486833"/>
          </a:xfrm>
        </p:spPr>
        <p:txBody>
          <a:bodyPr/>
          <a:lstStyle>
            <a:lvl1pPr algn="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dirty="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6" name="Footer Placeholder 4">
            <a:extLst>
              <a:ext uri="{FF2B5EF4-FFF2-40B4-BE49-F238E27FC236}">
                <a16:creationId xmlns:a16="http://schemas.microsoft.com/office/drawing/2014/main" id="{C2ABF5EA-7A4C-A940-A4D6-1D554C8C0EB6}"/>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564071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5" name="Footer Placeholder 4">
            <a:extLst>
              <a:ext uri="{FF2B5EF4-FFF2-40B4-BE49-F238E27FC236}">
                <a16:creationId xmlns:a16="http://schemas.microsoft.com/office/drawing/2014/main" id="{8A592C43-ED58-194B-9005-5363E6895BF7}"/>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669988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1600200"/>
            <a:ext cx="6815667"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600200"/>
            <a:ext cx="4011084"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8" name="Title 7"/>
          <p:cNvSpPr>
            <a:spLocks noGrp="1"/>
          </p:cNvSpPr>
          <p:nvPr>
            <p:ph type="title"/>
          </p:nvPr>
        </p:nvSpPr>
        <p:spPr/>
        <p:txBody>
          <a:bodyPr/>
          <a:lstStyle/>
          <a:p>
            <a:r>
              <a:rPr lang="en-US" dirty="0"/>
              <a:t>Click to edit Master title style</a:t>
            </a:r>
          </a:p>
        </p:txBody>
      </p:sp>
      <p:sp>
        <p:nvSpPr>
          <p:cNvPr id="9" name="Footer Placeholder 4">
            <a:extLst>
              <a:ext uri="{FF2B5EF4-FFF2-40B4-BE49-F238E27FC236}">
                <a16:creationId xmlns:a16="http://schemas.microsoft.com/office/drawing/2014/main" id="{949BA2E3-F3F5-4248-8F23-5700CC6BD54D}"/>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1690430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12001499" y="4846320"/>
            <a:ext cx="190501"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3" name="Picture Placeholder 2"/>
          <p:cNvSpPr>
            <a:spLocks noGrp="1"/>
          </p:cNvSpPr>
          <p:nvPr>
            <p:ph type="pic" idx="1"/>
          </p:nvPr>
        </p:nvSpPr>
        <p:spPr>
          <a:xfrm>
            <a:off x="0" y="106680"/>
            <a:ext cx="12001169"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09600" y="5715000"/>
            <a:ext cx="108712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Slide Number Placeholder 6"/>
          <p:cNvSpPr>
            <a:spLocks noGrp="1"/>
          </p:cNvSpPr>
          <p:nvPr>
            <p:ph type="sldNum" sz="quarter" idx="12"/>
          </p:nvPr>
        </p:nvSpPr>
        <p:spPr/>
        <p:txBody>
          <a:bodyPr/>
          <a:lstStyle>
            <a:lvl1pPr>
              <a:defRPr>
                <a:solidFill>
                  <a:schemeClr val="tx1"/>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000000"/>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000000"/>
              </a:solidFill>
              <a:effectLst/>
              <a:uLnTx/>
              <a:uFillTx/>
              <a:latin typeface="Leelawadee" panose="020B0502040204020203" pitchFamily="34" charset="-34"/>
              <a:ea typeface="+mn-ea"/>
              <a:cs typeface="Leelawadee" panose="020B0502040204020203" pitchFamily="34" charset="-34"/>
            </a:endParaRPr>
          </a:p>
        </p:txBody>
      </p:sp>
      <p:sp>
        <p:nvSpPr>
          <p:cNvPr id="8" name="Title 7"/>
          <p:cNvSpPr>
            <a:spLocks noGrp="1"/>
          </p:cNvSpPr>
          <p:nvPr>
            <p:ph type="title"/>
          </p:nvPr>
        </p:nvSpPr>
        <p:spPr>
          <a:xfrm>
            <a:off x="609600" y="4953000"/>
            <a:ext cx="108712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12001499" y="0"/>
            <a:ext cx="190501"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1" name="Footer Placeholder 4">
            <a:extLst>
              <a:ext uri="{FF2B5EF4-FFF2-40B4-BE49-F238E27FC236}">
                <a16:creationId xmlns:a16="http://schemas.microsoft.com/office/drawing/2014/main" id="{282C317E-8CB7-B342-95E6-BA1C2AF8854F}"/>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2395740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7" name="Footer Placeholder 4">
            <a:extLst>
              <a:ext uri="{FF2B5EF4-FFF2-40B4-BE49-F238E27FC236}">
                <a16:creationId xmlns:a16="http://schemas.microsoft.com/office/drawing/2014/main" id="{7D383185-3B8B-D84C-9AA3-02EEA209E18C}"/>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8291367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7" name="Footer Placeholder 4">
            <a:extLst>
              <a:ext uri="{FF2B5EF4-FFF2-40B4-BE49-F238E27FC236}">
                <a16:creationId xmlns:a16="http://schemas.microsoft.com/office/drawing/2014/main" id="{B3CC5CB6-1BA3-8E4C-A42B-03EB47E70B6F}"/>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14634705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8" name="Rectangle 7"/>
          <p:cNvSpPr/>
          <p:nvPr userDrawn="1"/>
        </p:nvSpPr>
        <p:spPr>
          <a:xfrm>
            <a:off x="0" y="0"/>
            <a:ext cx="11292840" cy="685800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2" name="Title 1"/>
          <p:cNvSpPr>
            <a:spLocks noGrp="1"/>
          </p:cNvSpPr>
          <p:nvPr>
            <p:ph type="title" hasCustomPrompt="1"/>
          </p:nvPr>
        </p:nvSpPr>
        <p:spPr>
          <a:xfrm>
            <a:off x="1261872" y="758952"/>
            <a:ext cx="9418320" cy="4041648"/>
          </a:xfrm>
        </p:spPr>
        <p:txBody>
          <a:bodyPr anchor="b">
            <a:normAutofit/>
          </a:bodyPr>
          <a:lstStyle>
            <a:lvl1pPr>
              <a:lnSpc>
                <a:spcPct val="85000"/>
              </a:lnSpc>
              <a:defRPr sz="6600" b="0">
                <a:solidFill>
                  <a:srgbClr val="FFFF00"/>
                </a:solidFill>
              </a:defRPr>
            </a:lvl1pPr>
          </a:lstStyle>
          <a:p>
            <a:r>
              <a:rPr lang="en-US" dirty="0"/>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AB73BC-B049-4115-A692-8D63A059BFB8}" type="slidenum">
              <a:rPr kumimoji="0" lang="en-US" sz="2000" b="1" i="0" u="none" strike="noStrike" kern="1200" cap="none" spc="0" normalizeH="0" baseline="0" noProof="0" dirty="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dirty="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9" name="Content Placeholder 2"/>
          <p:cNvSpPr>
            <a:spLocks noGrp="1"/>
          </p:cNvSpPr>
          <p:nvPr>
            <p:ph idx="13"/>
          </p:nvPr>
        </p:nvSpPr>
        <p:spPr>
          <a:xfrm>
            <a:off x="0" y="0"/>
            <a:ext cx="2648049" cy="174529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A337CEDB-A8EE-8D49-9E95-1194A288AE16}"/>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26296153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omparison">
    <p:spTree>
      <p:nvGrpSpPr>
        <p:cNvPr id="1" name=""/>
        <p:cNvGrpSpPr/>
        <p:nvPr/>
      </p:nvGrpSpPr>
      <p:grpSpPr>
        <a:xfrm>
          <a:off x="0" y="0"/>
          <a:ext cx="0" cy="0"/>
          <a:chOff x="0" y="0"/>
          <a:chExt cx="0" cy="0"/>
        </a:xfrm>
      </p:grpSpPr>
      <p:sp>
        <p:nvSpPr>
          <p:cNvPr id="11" name="Rectangle 10"/>
          <p:cNvSpPr/>
          <p:nvPr userDrawn="1"/>
        </p:nvSpPr>
        <p:spPr>
          <a:xfrm>
            <a:off x="0" y="0"/>
            <a:ext cx="12192000" cy="6858000"/>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2" name="Rectangle 1"/>
          <p:cNvSpPr/>
          <p:nvPr userDrawn="1"/>
        </p:nvSpPr>
        <p:spPr>
          <a:xfrm>
            <a:off x="0" y="0"/>
            <a:ext cx="12192000" cy="150039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0" name="Title 9"/>
          <p:cNvSpPr>
            <a:spLocks noGrp="1"/>
          </p:cNvSpPr>
          <p:nvPr>
            <p:ph type="title"/>
          </p:nvPr>
        </p:nvSpPr>
        <p:spPr>
          <a:xfrm>
            <a:off x="95681" y="87414"/>
            <a:ext cx="7762858" cy="940441"/>
          </a:xfrm>
        </p:spPr>
        <p:txBody>
          <a:bodyPr anchor="ctr">
            <a:normAutofit/>
          </a:bodyPr>
          <a:lstStyle>
            <a:lvl1pPr>
              <a:defRPr sz="4000">
                <a:solidFill>
                  <a:srgbClr val="33CC33"/>
                </a:solidFill>
              </a:defRPr>
            </a:lvl1pPr>
          </a:lstStyle>
          <a:p>
            <a:r>
              <a:rPr lang="en-US" dirty="0"/>
              <a:t>Click to edit Master title style</a:t>
            </a:r>
          </a:p>
        </p:txBody>
      </p:sp>
      <p:sp>
        <p:nvSpPr>
          <p:cNvPr id="4" name="Content Placeholder 3"/>
          <p:cNvSpPr>
            <a:spLocks noGrp="1"/>
          </p:cNvSpPr>
          <p:nvPr>
            <p:ph sz="half" idx="2"/>
          </p:nvPr>
        </p:nvSpPr>
        <p:spPr>
          <a:xfrm>
            <a:off x="1261872" y="1713655"/>
            <a:ext cx="4480560" cy="4458545"/>
          </a:xfrm>
        </p:spPr>
        <p:txBody>
          <a:bodyPr/>
          <a:lstStyle>
            <a:lvl1pPr>
              <a:defRPr sz="1800">
                <a:solidFill>
                  <a:schemeClr val="bg1">
                    <a:lumMod val="85000"/>
                  </a:schemeClr>
                </a:solidFill>
              </a:defRPr>
            </a:lvl1pPr>
            <a:lvl2pPr>
              <a:defRPr sz="1600">
                <a:solidFill>
                  <a:schemeClr val="bg1">
                    <a:lumMod val="85000"/>
                  </a:schemeClr>
                </a:solidFill>
              </a:defRPr>
            </a:lvl2pPr>
            <a:lvl3pPr>
              <a:defRPr sz="1400">
                <a:solidFill>
                  <a:schemeClr val="bg1">
                    <a:lumMod val="85000"/>
                  </a:schemeClr>
                </a:solidFill>
              </a:defRPr>
            </a:lvl3pPr>
            <a:lvl4pPr>
              <a:defRPr sz="1400">
                <a:solidFill>
                  <a:schemeClr val="bg1">
                    <a:lumMod val="85000"/>
                  </a:schemeClr>
                </a:solidFill>
              </a:defRPr>
            </a:lvl4pPr>
            <a:lvl5pPr>
              <a:defRPr sz="1400">
                <a:solidFill>
                  <a:schemeClr val="bg1">
                    <a:lumMod val="85000"/>
                  </a:schemeClr>
                </a:solidFill>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6126480" y="1713655"/>
            <a:ext cx="4480560" cy="4458545"/>
          </a:xfrm>
          <a:solidFill>
            <a:schemeClr val="bg1"/>
          </a:solidFill>
        </p:spPr>
        <p:txBody>
          <a:bodyPr>
            <a:normAutofit/>
          </a:bodyPr>
          <a:lstStyle>
            <a:lvl1pPr>
              <a:defRPr sz="1400" b="1">
                <a:solidFill>
                  <a:schemeClr val="tx1"/>
                </a:solidFill>
                <a:latin typeface="Courier New" panose="02070309020205020404" pitchFamily="49" charset="0"/>
                <a:cs typeface="Courier New" panose="02070309020205020404" pitchFamily="49" charset="0"/>
              </a:defRPr>
            </a:lvl1pPr>
            <a:lvl2pPr>
              <a:defRPr sz="1200" b="1">
                <a:solidFill>
                  <a:schemeClr val="tx1"/>
                </a:solidFill>
                <a:latin typeface="Courier New" panose="02070309020205020404" pitchFamily="49" charset="0"/>
                <a:cs typeface="Courier New" panose="02070309020205020404" pitchFamily="49" charset="0"/>
              </a:defRPr>
            </a:lvl2pPr>
            <a:lvl3pPr>
              <a:defRPr sz="1100" b="1">
                <a:solidFill>
                  <a:schemeClr val="tx1"/>
                </a:solidFill>
                <a:latin typeface="Courier New" panose="02070309020205020404" pitchFamily="49" charset="0"/>
                <a:cs typeface="Courier New" panose="02070309020205020404" pitchFamily="49" charset="0"/>
              </a:defRPr>
            </a:lvl3pPr>
            <a:lvl4pPr>
              <a:defRPr sz="1100" b="1">
                <a:solidFill>
                  <a:schemeClr val="tx1"/>
                </a:solidFill>
                <a:latin typeface="Courier New" panose="02070309020205020404" pitchFamily="49" charset="0"/>
                <a:cs typeface="Courier New" panose="02070309020205020404" pitchFamily="49" charset="0"/>
              </a:defRPr>
            </a:lvl4pPr>
            <a:lvl5pPr>
              <a:defRPr sz="1100" b="1">
                <a:solidFill>
                  <a:schemeClr val="tx1"/>
                </a:solidFill>
                <a:latin typeface="Courier New" panose="02070309020205020404" pitchFamily="49" charset="0"/>
                <a:cs typeface="Courier New" panose="02070309020205020404" pitchFamily="49"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p:cNvSpPr>
            <a:spLocks noGrp="1"/>
          </p:cNvSpPr>
          <p:nvPr>
            <p:ph type="sldNum" sz="quarter" idx="12"/>
          </p:nvPr>
        </p:nvSpPr>
        <p:spPr>
          <a:xfrm>
            <a:off x="10378440" y="6385465"/>
            <a:ext cx="914400" cy="5937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AB73BC-B049-4115-A692-8D63A059BFB8}" type="slidenum">
              <a:rPr kumimoji="0" lang="en-US" sz="2000" b="1" i="0" u="none" strike="noStrike" kern="1200" cap="none" spc="0" normalizeH="0" baseline="0" noProof="0" dirty="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dirty="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8" name="Footer Placeholder 4">
            <a:extLst>
              <a:ext uri="{FF2B5EF4-FFF2-40B4-BE49-F238E27FC236}">
                <a16:creationId xmlns:a16="http://schemas.microsoft.com/office/drawing/2014/main" id="{F2BEF138-5C8A-D840-BF7C-8D693076497F}"/>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33297104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pic>
        <p:nvPicPr>
          <p:cNvPr id="6" name="Picture 5" descr="A close up of a wheel&#10;&#10;Description automatically generated">
            <a:extLst>
              <a:ext uri="{FF2B5EF4-FFF2-40B4-BE49-F238E27FC236}">
                <a16:creationId xmlns:a16="http://schemas.microsoft.com/office/drawing/2014/main" id="{C9A28AE3-B516-4BAB-8AFB-A3E1835C0EB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7557" y="0"/>
            <a:ext cx="12186114" cy="6861312"/>
          </a:xfrm>
          <a:prstGeom prst="rect">
            <a:avLst/>
          </a:prstGeom>
        </p:spPr>
      </p:pic>
      <p:sp>
        <p:nvSpPr>
          <p:cNvPr id="7" name="Rectangle 6">
            <a:extLst>
              <a:ext uri="{FF2B5EF4-FFF2-40B4-BE49-F238E27FC236}">
                <a16:creationId xmlns:a16="http://schemas.microsoft.com/office/drawing/2014/main" id="{3D92988A-7338-4668-B93D-C6B2B1895747}"/>
              </a:ext>
            </a:extLst>
          </p:cNvPr>
          <p:cNvSpPr/>
          <p:nvPr userDrawn="1"/>
        </p:nvSpPr>
        <p:spPr>
          <a:xfrm>
            <a:off x="-142811" y="0"/>
            <a:ext cx="12141368" cy="6858000"/>
          </a:xfrm>
          <a:prstGeom prst="rect">
            <a:avLst/>
          </a:prstGeom>
          <a:gradFill flip="none" rotWithShape="1">
            <a:gsLst>
              <a:gs pos="0">
                <a:schemeClr val="tx1">
                  <a:alpha val="75000"/>
                </a:schemeClr>
              </a:gs>
              <a:gs pos="97000">
                <a:schemeClr val="tx1">
                  <a:alpha val="0"/>
                </a:schemeClr>
              </a:gs>
            </a:gsLst>
            <a:path path="rect">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4">
            <a:extLst>
              <a:ext uri="{FF2B5EF4-FFF2-40B4-BE49-F238E27FC236}">
                <a16:creationId xmlns:a16="http://schemas.microsoft.com/office/drawing/2014/main" id="{239FE564-D5C9-4E25-8BE8-42ED5856C67A}"/>
              </a:ext>
            </a:extLst>
          </p:cNvPr>
          <p:cNvSpPr txBox="1">
            <a:spLocks/>
          </p:cNvSpPr>
          <p:nvPr userDrawn="1"/>
        </p:nvSpPr>
        <p:spPr>
          <a:xfrm>
            <a:off x="10603228" y="6371167"/>
            <a:ext cx="1315721" cy="486833"/>
          </a:xfrm>
          <a:prstGeom prst="rect">
            <a:avLst/>
          </a:prstGeom>
        </p:spPr>
        <p:txBody>
          <a:bodyPr vert="horz" lIns="91440" tIns="45720" rIns="91440" bIns="45720" rtlCol="0" anchor="ctr"/>
          <a:lstStyle>
            <a:defPPr>
              <a:defRPr lang="en-US"/>
            </a:defPPr>
            <a:lvl1pPr marL="0" algn="r" defTabSz="914400" rtl="0" eaLnBrk="1" latinLnBrk="0" hangingPunct="1">
              <a:defRPr sz="2000" b="1" kern="1200">
                <a:solidFill>
                  <a:schemeClr val="tx2"/>
                </a:solidFill>
                <a:latin typeface="Leelawadee" panose="020B0502040204020203" pitchFamily="34" charset="-34"/>
                <a:ea typeface="+mn-ea"/>
                <a:cs typeface="Leelawadee" panose="020B0502040204020203" pitchFamily="34" charset="-34"/>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99624C5-FDF6-4954-B8C3-64918F306FAA}" type="slidenum">
              <a:rPr lang="en-US" smtClean="0"/>
              <a:pPr/>
              <a:t>‹#›</a:t>
            </a:fld>
            <a:endParaRPr lang="en-US" dirty="0"/>
          </a:p>
        </p:txBody>
      </p:sp>
      <p:sp>
        <p:nvSpPr>
          <p:cNvPr id="9" name="TextBox 8">
            <a:extLst>
              <a:ext uri="{FF2B5EF4-FFF2-40B4-BE49-F238E27FC236}">
                <a16:creationId xmlns:a16="http://schemas.microsoft.com/office/drawing/2014/main" id="{EE06E76B-2BDD-48FF-ABBE-8A5EFD263254}"/>
              </a:ext>
            </a:extLst>
          </p:cNvPr>
          <p:cNvSpPr txBox="1"/>
          <p:nvPr userDrawn="1"/>
        </p:nvSpPr>
        <p:spPr>
          <a:xfrm>
            <a:off x="44302" y="6088932"/>
            <a:ext cx="3683444" cy="400110"/>
          </a:xfrm>
          <a:prstGeom prst="rect">
            <a:avLst/>
          </a:prstGeom>
          <a:noFill/>
          <a:effectLst>
            <a:outerShdw blurRad="50800" dist="38100" dir="2700000" algn="tl" rotWithShape="0">
              <a:prstClr val="black">
                <a:alpha val="40000"/>
              </a:prstClr>
            </a:outerShdw>
          </a:effectLst>
        </p:spPr>
        <p:txBody>
          <a:bodyPr wrap="none" rtlCol="0">
            <a:spAutoFit/>
          </a:bodyPr>
          <a:lstStyle/>
          <a:p>
            <a:r>
              <a:rPr lang="en-US" sz="2000" dirty="0">
                <a:solidFill>
                  <a:schemeClr val="bg1"/>
                </a:solidFill>
                <a:latin typeface="Gadugi" panose="020B0502040204020203" pitchFamily="34" charset="0"/>
                <a:ea typeface="Calibri" panose="020F0502020204030204" pitchFamily="34" charset="0"/>
                <a:cs typeface="Leelawadee UI Semilight" panose="020B0402040204020203" pitchFamily="34" charset="-34"/>
              </a:rPr>
              <a:t>Develop a passion for learning.</a:t>
            </a:r>
            <a:endParaRPr lang="en-US" sz="1000" dirty="0">
              <a:solidFill>
                <a:schemeClr val="bg1"/>
              </a:solidFill>
            </a:endParaRPr>
          </a:p>
        </p:txBody>
      </p:sp>
      <p:sp>
        <p:nvSpPr>
          <p:cNvPr id="11" name="Footer Placeholder 5">
            <a:extLst>
              <a:ext uri="{FF2B5EF4-FFF2-40B4-BE49-F238E27FC236}">
                <a16:creationId xmlns:a16="http://schemas.microsoft.com/office/drawing/2014/main" id="{70D41EE4-E33B-448F-A263-C9C273EC07DC}"/>
              </a:ext>
            </a:extLst>
          </p:cNvPr>
          <p:cNvSpPr txBox="1">
            <a:spLocks/>
          </p:cNvSpPr>
          <p:nvPr userDrawn="1"/>
        </p:nvSpPr>
        <p:spPr>
          <a:xfrm>
            <a:off x="44302" y="6574155"/>
            <a:ext cx="4572000" cy="283845"/>
          </a:xfrm>
          <a:prstGeom prst="rect">
            <a:avLst/>
          </a:prstGeom>
        </p:spPr>
        <p:txBody>
          <a:bodyPr vert="horz" lIns="91440" tIns="45720" rIns="91440" bIns="45720" rtlCol="0" anchor="t"/>
          <a:lstStyle>
            <a:defPPr>
              <a:defRPr lang="en-US"/>
            </a:defPPr>
            <a:lvl1pPr marL="0" algn="l"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1"/>
                </a:solidFill>
              </a:rPr>
              <a:t>© 2019 by Innovation In Software Corporation</a:t>
            </a:r>
            <a:endParaRPr lang="en-US" dirty="0">
              <a:solidFill>
                <a:schemeClr val="bg1"/>
              </a:solidFill>
            </a:endParaRPr>
          </a:p>
        </p:txBody>
      </p:sp>
      <p:sp>
        <p:nvSpPr>
          <p:cNvPr id="20" name="Text Placeholder 19">
            <a:extLst>
              <a:ext uri="{FF2B5EF4-FFF2-40B4-BE49-F238E27FC236}">
                <a16:creationId xmlns:a16="http://schemas.microsoft.com/office/drawing/2014/main" id="{DF81D114-6347-4973-BB26-8CF9470A2575}"/>
              </a:ext>
            </a:extLst>
          </p:cNvPr>
          <p:cNvSpPr>
            <a:spLocks noGrp="1"/>
          </p:cNvSpPr>
          <p:nvPr>
            <p:ph type="body" sz="quarter" idx="10" hasCustomPrompt="1"/>
          </p:nvPr>
        </p:nvSpPr>
        <p:spPr>
          <a:xfrm>
            <a:off x="1339850" y="2584450"/>
            <a:ext cx="9086850" cy="1536700"/>
          </a:xfrm>
        </p:spPr>
        <p:txBody>
          <a:bodyPr>
            <a:noAutofit/>
          </a:bodyPr>
          <a:lstStyle>
            <a:lvl1pPr algn="ctr">
              <a:defRPr lang="en-US" sz="9600" b="0" kern="1200" cap="none" spc="0" dirty="0" smtClean="0">
                <a:ln w="0"/>
                <a:solidFill>
                  <a:schemeClr val="bg1"/>
                </a:solidFill>
                <a:effectLst>
                  <a:outerShdw blurRad="127000" dir="5400000" algn="t" rotWithShape="0">
                    <a:prstClr val="black">
                      <a:alpha val="79000"/>
                    </a:prstClr>
                  </a:outerShdw>
                </a:effectLst>
                <a:latin typeface="Leelawadee" panose="020B0502040204020203" pitchFamily="34" charset="-34"/>
                <a:ea typeface="+mn-ea"/>
                <a:cs typeface="Leelawadee" panose="020B0502040204020203" pitchFamily="34" charset="-34"/>
              </a:defRPr>
            </a:lvl1pPr>
            <a:lvl2pPr marL="274320" indent="0">
              <a:buNone/>
              <a:defRPr/>
            </a:lvl2pPr>
          </a:lstStyle>
          <a:p>
            <a:pPr lvl="0"/>
            <a:r>
              <a:rPr lang="en-US" dirty="0"/>
              <a:t>Section Title</a:t>
            </a:r>
          </a:p>
        </p:txBody>
      </p:sp>
    </p:spTree>
    <p:extLst>
      <p:ext uri="{BB962C8B-B14F-4D97-AF65-F5344CB8AC3E}">
        <p14:creationId xmlns:p14="http://schemas.microsoft.com/office/powerpoint/2010/main" val="16499243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0708"/>
            <a:ext cx="8013405" cy="729784"/>
          </a:xfrm>
        </p:spPr>
        <p:txBody>
          <a:bodyPr/>
          <a:lstStyle>
            <a:lvl1pPr>
              <a:defRPr>
                <a:latin typeface="Leelawadee" panose="020B0502040204020203" pitchFamily="34" charset="-34"/>
                <a:cs typeface="Leelawadee" panose="020B0502040204020203" pitchFamily="34" charset="-34"/>
              </a:defRPr>
            </a:lvl1pPr>
          </a:lstStyle>
          <a:p>
            <a:r>
              <a:rPr lang="en-US" dirty="0"/>
              <a:t>Click to edit Master title</a:t>
            </a:r>
          </a:p>
        </p:txBody>
      </p:sp>
      <p:sp>
        <p:nvSpPr>
          <p:cNvPr id="3" name="Content Placeholder 2"/>
          <p:cNvSpPr>
            <a:spLocks noGrp="1"/>
          </p:cNvSpPr>
          <p:nvPr>
            <p:ph idx="1"/>
          </p:nvPr>
        </p:nvSpPr>
        <p:spPr>
          <a:xfrm>
            <a:off x="609600" y="1521879"/>
            <a:ext cx="10160000" cy="50522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dirty="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Tree>
    <p:extLst>
      <p:ext uri="{BB962C8B-B14F-4D97-AF65-F5344CB8AC3E}">
        <p14:creationId xmlns:p14="http://schemas.microsoft.com/office/powerpoint/2010/main" val="4113575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04828" y="152718"/>
            <a:ext cx="6427971" cy="814845"/>
          </a:xfrm>
        </p:spPr>
        <p:txBody>
          <a:bodyPr/>
          <a:lstStyle>
            <a:lvl1pPr>
              <a:defRPr>
                <a:solidFill>
                  <a:schemeClr val="tx1">
                    <a:lumMod val="85000"/>
                    <a:lumOff val="15000"/>
                  </a:schemeClr>
                </a:solidFill>
                <a:latin typeface="Leelawadee UI Semilight" panose="020B0402040204020203" pitchFamily="34" charset="-34"/>
                <a:cs typeface="Leelawadee UI Semilight" panose="020B0402040204020203" pitchFamily="34" charset="-34"/>
              </a:defRPr>
            </a:lvl1pPr>
          </a:lstStyle>
          <a:p>
            <a:r>
              <a:rPr lang="en-US" dirty="0"/>
              <a:t>Title</a:t>
            </a: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6" name="Content Placeholder 2"/>
          <p:cNvSpPr>
            <a:spLocks noGrp="1"/>
          </p:cNvSpPr>
          <p:nvPr>
            <p:ph sz="half" idx="1"/>
          </p:nvPr>
        </p:nvSpPr>
        <p:spPr>
          <a:xfrm>
            <a:off x="6394027" y="1300130"/>
            <a:ext cx="4514978" cy="47226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userDrawn="1"/>
        </p:nvSpPr>
        <p:spPr>
          <a:xfrm>
            <a:off x="609599" y="331458"/>
            <a:ext cx="1049133"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C00000"/>
                </a:solidFill>
                <a:effectLst/>
                <a:uLnTx/>
                <a:uFillTx/>
                <a:latin typeface="Leelawadee UI Semilight" panose="020B0402040204020203" pitchFamily="34" charset="-34"/>
                <a:ea typeface="+mn-ea"/>
                <a:cs typeface="Leelawadee UI Semilight" panose="020B0402040204020203" pitchFamily="34" charset="-34"/>
              </a:rPr>
              <a:t>LAB:</a:t>
            </a:r>
            <a:endParaRPr kumimoji="0" lang="en-US" sz="1800" b="1" i="0" u="none" strike="noStrike" kern="1200" cap="none" spc="0" normalizeH="0" baseline="0" noProof="0" dirty="0">
              <a:ln>
                <a:noFill/>
              </a:ln>
              <a:solidFill>
                <a:srgbClr val="C00000"/>
              </a:solidFill>
              <a:effectLst/>
              <a:uLnTx/>
              <a:uFillTx/>
              <a:latin typeface="Leelawadee UI Semilight" panose="020B0402040204020203" pitchFamily="34" charset="-34"/>
              <a:ea typeface="+mn-ea"/>
              <a:cs typeface="Leelawadee UI Semilight" panose="020B0402040204020203" pitchFamily="34" charset="-34"/>
            </a:endParaRPr>
          </a:p>
        </p:txBody>
      </p:sp>
      <p:sp>
        <p:nvSpPr>
          <p:cNvPr id="8" name="Footer Placeholder 3"/>
          <p:cNvSpPr txBox="1">
            <a:spLocks/>
          </p:cNvSpPr>
          <p:nvPr userDrawn="1"/>
        </p:nvSpPr>
        <p:spPr>
          <a:xfrm>
            <a:off x="6822558" y="6492876"/>
            <a:ext cx="4572000" cy="283845"/>
          </a:xfrm>
          <a:prstGeom prst="rect">
            <a:avLst/>
          </a:prstGeom>
        </p:spPr>
        <p:txBody>
          <a:bodyPr vert="horz" lIns="91440" tIns="45720" rIns="91440" bIns="45720" rtlCol="0" anchor="t"/>
          <a:lstStyle>
            <a:defPPr>
              <a:defRPr lang="en-US"/>
            </a:defPPr>
            <a:lvl1pPr marL="0" algn="l"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CA" sz="1050" b="1" i="0" u="none" strike="noStrike" kern="1200" cap="none" spc="0" normalizeH="0" baseline="0" noProof="0" dirty="0">
                <a:ln>
                  <a:noFill/>
                </a:ln>
                <a:solidFill>
                  <a:srgbClr val="000000"/>
                </a:solidFill>
                <a:effectLst/>
                <a:uLnTx/>
                <a:uFillTx/>
                <a:latin typeface="Arial"/>
                <a:ea typeface="+mn-ea"/>
                <a:cs typeface="+mn-cs"/>
              </a:rPr>
              <a:t>Practice makes perfect.</a:t>
            </a:r>
            <a:endParaRPr kumimoji="0" lang="en-US" sz="1050" b="1" i="0" u="none" strike="noStrike" kern="1200" cap="none" spc="0" normalizeH="0" baseline="0" noProof="0" dirty="0">
              <a:ln>
                <a:noFill/>
              </a:ln>
              <a:solidFill>
                <a:srgbClr val="000000"/>
              </a:solidFill>
              <a:effectLst/>
              <a:uLnTx/>
              <a:uFillTx/>
              <a:latin typeface="Arial"/>
              <a:ea typeface="+mn-ea"/>
              <a:cs typeface="+mn-cs"/>
            </a:endParaRPr>
          </a:p>
        </p:txBody>
      </p:sp>
      <p:sp>
        <p:nvSpPr>
          <p:cNvPr id="9" name="Rectangle 8"/>
          <p:cNvSpPr/>
          <p:nvPr userDrawn="1"/>
        </p:nvSpPr>
        <p:spPr>
          <a:xfrm>
            <a:off x="12006470" y="1300130"/>
            <a:ext cx="185530" cy="5557870"/>
          </a:xfrm>
          <a:prstGeom prst="rect">
            <a:avLst/>
          </a:prstGeom>
          <a:solidFill>
            <a:srgbClr val="00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pic>
        <p:nvPicPr>
          <p:cNvPr id="10" name="Picture 9"/>
          <p:cNvPicPr>
            <a:picLocks noChangeAspect="1"/>
          </p:cNvPicPr>
          <p:nvPr userDrawn="1"/>
        </p:nvPicPr>
        <p:blipFill rotWithShape="1">
          <a:blip r:embed="rId2"/>
          <a:srcRect l="38542" t="36852" r="56354" b="53518"/>
          <a:stretch/>
        </p:blipFill>
        <p:spPr>
          <a:xfrm>
            <a:off x="774843" y="5050793"/>
            <a:ext cx="788399" cy="836668"/>
          </a:xfrm>
          <a:prstGeom prst="rect">
            <a:avLst/>
          </a:prstGeom>
        </p:spPr>
      </p:pic>
      <p:pic>
        <p:nvPicPr>
          <p:cNvPr id="12" name="Picture 11"/>
          <p:cNvPicPr>
            <a:picLocks noChangeAspect="1"/>
          </p:cNvPicPr>
          <p:nvPr userDrawn="1"/>
        </p:nvPicPr>
        <p:blipFill rotWithShape="1">
          <a:blip r:embed="rId3">
            <a:extLst>
              <a:ext uri="{28A0092B-C50C-407E-A947-70E740481C1C}">
                <a14:useLocalDpi xmlns:a14="http://schemas.microsoft.com/office/drawing/2010/main" val="0"/>
              </a:ext>
            </a:extLst>
          </a:blip>
          <a:srcRect l="20773" r="22687"/>
          <a:stretch/>
        </p:blipFill>
        <p:spPr>
          <a:xfrm>
            <a:off x="2172782" y="1300130"/>
            <a:ext cx="4012234" cy="4722628"/>
          </a:xfrm>
          <a:prstGeom prst="rect">
            <a:avLst/>
          </a:prstGeom>
        </p:spPr>
      </p:pic>
      <p:sp>
        <p:nvSpPr>
          <p:cNvPr id="18" name="Text Placeholder 17"/>
          <p:cNvSpPr>
            <a:spLocks noGrp="1"/>
          </p:cNvSpPr>
          <p:nvPr>
            <p:ph type="body" sz="quarter" idx="13" hasCustomPrompt="1"/>
          </p:nvPr>
        </p:nvSpPr>
        <p:spPr>
          <a:xfrm>
            <a:off x="583496" y="5887647"/>
            <a:ext cx="1168536" cy="249539"/>
          </a:xfrm>
        </p:spPr>
        <p:txBody>
          <a:bodyPr>
            <a:noAutofit/>
          </a:bodyPr>
          <a:lstStyle>
            <a:lvl1pPr>
              <a:defRPr sz="1400">
                <a:solidFill>
                  <a:srgbClr val="FF0000"/>
                </a:solidFill>
                <a:latin typeface="Arial Black (Headings)"/>
              </a:defRPr>
            </a:lvl1pPr>
            <a:lvl2pPr marL="274320" indent="0">
              <a:buNone/>
              <a:defRPr/>
            </a:lvl2pPr>
          </a:lstStyle>
          <a:p>
            <a:pPr lvl="0"/>
            <a:r>
              <a:rPr lang="en-US" dirty="0"/>
              <a:t>MINUTES</a:t>
            </a:r>
          </a:p>
        </p:txBody>
      </p:sp>
      <p:sp>
        <p:nvSpPr>
          <p:cNvPr id="19" name="TextBox 18"/>
          <p:cNvSpPr txBox="1"/>
          <p:nvPr userDrawn="1"/>
        </p:nvSpPr>
        <p:spPr>
          <a:xfrm>
            <a:off x="9853713" y="152718"/>
            <a:ext cx="1913061" cy="523220"/>
          </a:xfrm>
          <a:prstGeom prst="rect">
            <a:avLst/>
          </a:prstGeom>
          <a:noFill/>
          <a:ln w="3175">
            <a:solidFill>
              <a:schemeClr val="tx1"/>
            </a:solidFill>
            <a:prstDash val="dash"/>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a:ea typeface="+mn-ea"/>
                <a:cs typeface="+mn-cs"/>
              </a:rPr>
              <a:t>LABS AT THE BACK OF THE BOOK</a:t>
            </a:r>
          </a:p>
        </p:txBody>
      </p:sp>
      <p:sp>
        <p:nvSpPr>
          <p:cNvPr id="13" name="Footer Placeholder 4">
            <a:extLst>
              <a:ext uri="{FF2B5EF4-FFF2-40B4-BE49-F238E27FC236}">
                <a16:creationId xmlns:a16="http://schemas.microsoft.com/office/drawing/2014/main" id="{D3903AD8-8BB9-0A44-8FBF-50B9C9F293DF}"/>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611792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1447801"/>
            <a:ext cx="10363200" cy="4321175"/>
          </a:xfrm>
        </p:spPr>
        <p:txBody>
          <a:bodyPr anchor="ctr">
            <a:noAutofit/>
          </a:bodyPr>
          <a:lstStyle>
            <a:lvl1pPr algn="l">
              <a:lnSpc>
                <a:spcPct val="100000"/>
              </a:lnSpc>
              <a:defRPr sz="8800" b="0" cap="none" spc="-80" baseline="0">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609600" y="228601"/>
            <a:ext cx="103632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8" name="Slide Number Placeholder 7"/>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10" name="Footer Placeholder 4">
            <a:extLst>
              <a:ext uri="{FF2B5EF4-FFF2-40B4-BE49-F238E27FC236}">
                <a16:creationId xmlns:a16="http://schemas.microsoft.com/office/drawing/2014/main" id="{57F7505A-E5F2-594E-AD41-519B57390107}"/>
              </a:ext>
            </a:extLst>
          </p:cNvPr>
          <p:cNvSpPr>
            <a:spLocks noGrp="1"/>
          </p:cNvSpPr>
          <p:nvPr>
            <p:ph type="ftr" sz="quarter" idx="12"/>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723533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74240" y="1574800"/>
            <a:ext cx="438912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786880" y="1574800"/>
            <a:ext cx="438912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cxnSp>
        <p:nvCxnSpPr>
          <p:cNvPr id="9" name="Straight Connector 8"/>
          <p:cNvCxnSpPr/>
          <p:nvPr userDrawn="1"/>
        </p:nvCxnSpPr>
        <p:spPr>
          <a:xfrm>
            <a:off x="6277660" y="1524318"/>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Footer Placeholder 4">
            <a:extLst>
              <a:ext uri="{FF2B5EF4-FFF2-40B4-BE49-F238E27FC236}">
                <a16:creationId xmlns:a16="http://schemas.microsoft.com/office/drawing/2014/main" id="{1B3DE7C8-9FE8-6A41-B087-F984122EBC29}"/>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3530672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7721600" cy="655804"/>
          </a:xfrm>
        </p:spPr>
        <p:txBody>
          <a:bodyPr/>
          <a:lstStyle/>
          <a:p>
            <a:r>
              <a:rPr lang="en-US" dirty="0"/>
              <a:t>Click to edit Master title</a:t>
            </a:r>
          </a:p>
        </p:txBody>
      </p:sp>
      <p:sp>
        <p:nvSpPr>
          <p:cNvPr id="3" name="Content Placeholder 2"/>
          <p:cNvSpPr>
            <a:spLocks noGrp="1"/>
          </p:cNvSpPr>
          <p:nvPr>
            <p:ph sz="half" idx="1"/>
          </p:nvPr>
        </p:nvSpPr>
        <p:spPr>
          <a:xfrm>
            <a:off x="2174240" y="3734602"/>
            <a:ext cx="4389120" cy="236616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786880" y="3734602"/>
            <a:ext cx="4389120" cy="236616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cxnSp>
        <p:nvCxnSpPr>
          <p:cNvPr id="9" name="Straight Connector 8"/>
          <p:cNvCxnSpPr/>
          <p:nvPr userDrawn="1"/>
        </p:nvCxnSpPr>
        <p:spPr>
          <a:xfrm>
            <a:off x="6663350" y="1541284"/>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sz="half" idx="13"/>
          </p:nvPr>
        </p:nvSpPr>
        <p:spPr>
          <a:xfrm>
            <a:off x="2174240" y="1251284"/>
            <a:ext cx="4389120" cy="236616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p:cNvSpPr>
            <a:spLocks noGrp="1"/>
          </p:cNvSpPr>
          <p:nvPr>
            <p:ph sz="half" idx="14"/>
          </p:nvPr>
        </p:nvSpPr>
        <p:spPr>
          <a:xfrm>
            <a:off x="6786880" y="1251284"/>
            <a:ext cx="4389120" cy="236616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Footer Placeholder 4">
            <a:extLst>
              <a:ext uri="{FF2B5EF4-FFF2-40B4-BE49-F238E27FC236}">
                <a16:creationId xmlns:a16="http://schemas.microsoft.com/office/drawing/2014/main" id="{022D8B39-5013-A44E-97D7-6C904BC9CE21}"/>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456351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7721600" cy="655804"/>
          </a:xfrm>
        </p:spPr>
        <p:txBody>
          <a:bodyPr/>
          <a:lstStyle/>
          <a:p>
            <a:r>
              <a:rPr lang="en-US" dirty="0"/>
              <a:t>Click to edit Master title</a:t>
            </a: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cxnSp>
        <p:nvCxnSpPr>
          <p:cNvPr id="9" name="Straight Connector 8"/>
          <p:cNvCxnSpPr/>
          <p:nvPr userDrawn="1"/>
        </p:nvCxnSpPr>
        <p:spPr>
          <a:xfrm>
            <a:off x="6663350" y="1541284"/>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sz="half" idx="13"/>
          </p:nvPr>
        </p:nvSpPr>
        <p:spPr>
          <a:xfrm>
            <a:off x="4254366" y="1251284"/>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2" name="Content Placeholder 2"/>
          <p:cNvSpPr>
            <a:spLocks noGrp="1"/>
          </p:cNvSpPr>
          <p:nvPr>
            <p:ph sz="half" idx="15"/>
          </p:nvPr>
        </p:nvSpPr>
        <p:spPr>
          <a:xfrm>
            <a:off x="4267200" y="3734601"/>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3" name="Content Placeholder 2"/>
          <p:cNvSpPr>
            <a:spLocks noGrp="1"/>
          </p:cNvSpPr>
          <p:nvPr>
            <p:ph sz="half" idx="16"/>
          </p:nvPr>
        </p:nvSpPr>
        <p:spPr>
          <a:xfrm>
            <a:off x="1821843" y="1251284"/>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4" name="Content Placeholder 2"/>
          <p:cNvSpPr>
            <a:spLocks noGrp="1"/>
          </p:cNvSpPr>
          <p:nvPr>
            <p:ph sz="half" idx="17"/>
          </p:nvPr>
        </p:nvSpPr>
        <p:spPr>
          <a:xfrm>
            <a:off x="1834677" y="3734601"/>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5" name="Content Placeholder 2"/>
          <p:cNvSpPr>
            <a:spLocks noGrp="1"/>
          </p:cNvSpPr>
          <p:nvPr>
            <p:ph sz="half" idx="18"/>
          </p:nvPr>
        </p:nvSpPr>
        <p:spPr>
          <a:xfrm>
            <a:off x="9195864" y="1251284"/>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6" name="Content Placeholder 2"/>
          <p:cNvSpPr>
            <a:spLocks noGrp="1"/>
          </p:cNvSpPr>
          <p:nvPr>
            <p:ph sz="half" idx="19"/>
          </p:nvPr>
        </p:nvSpPr>
        <p:spPr>
          <a:xfrm>
            <a:off x="9208698" y="3734601"/>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7" name="Content Placeholder 2"/>
          <p:cNvSpPr>
            <a:spLocks noGrp="1"/>
          </p:cNvSpPr>
          <p:nvPr>
            <p:ph sz="half" idx="20"/>
          </p:nvPr>
        </p:nvSpPr>
        <p:spPr>
          <a:xfrm>
            <a:off x="6763341" y="1251284"/>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8" name="Content Placeholder 2"/>
          <p:cNvSpPr>
            <a:spLocks noGrp="1"/>
          </p:cNvSpPr>
          <p:nvPr>
            <p:ph sz="half" idx="21"/>
          </p:nvPr>
        </p:nvSpPr>
        <p:spPr>
          <a:xfrm>
            <a:off x="6776175" y="3734601"/>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9" name="Footer Placeholder 4">
            <a:extLst>
              <a:ext uri="{FF2B5EF4-FFF2-40B4-BE49-F238E27FC236}">
                <a16:creationId xmlns:a16="http://schemas.microsoft.com/office/drawing/2014/main" id="{1EA1B9FC-82C7-874E-B200-D40525E24F69}"/>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916290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70176" y="1572768"/>
            <a:ext cx="438912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170176" y="2259366"/>
            <a:ext cx="438912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90944" y="1572768"/>
            <a:ext cx="438912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Edit Master text styles</a:t>
            </a:r>
          </a:p>
        </p:txBody>
      </p:sp>
      <p:sp>
        <p:nvSpPr>
          <p:cNvPr id="6" name="Content Placeholder 5"/>
          <p:cNvSpPr>
            <a:spLocks noGrp="1"/>
          </p:cNvSpPr>
          <p:nvPr>
            <p:ph sz="quarter" idx="4"/>
          </p:nvPr>
        </p:nvSpPr>
        <p:spPr>
          <a:xfrm>
            <a:off x="6790944" y="2259366"/>
            <a:ext cx="438912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10" name="Footer Placeholder 4">
            <a:extLst>
              <a:ext uri="{FF2B5EF4-FFF2-40B4-BE49-F238E27FC236}">
                <a16:creationId xmlns:a16="http://schemas.microsoft.com/office/drawing/2014/main" id="{91C7B3A6-182F-A341-BC79-0B75BEEE1838}"/>
              </a:ext>
            </a:extLst>
          </p:cNvPr>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lumMod val="65000"/>
                  </a:srgbClr>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FFFFFF">
                  <a:lumMod val="65000"/>
                </a:srgbClr>
              </a:solidFill>
              <a:effectLst/>
              <a:uLnTx/>
              <a:uFillTx/>
              <a:latin typeface="Arial"/>
              <a:ea typeface="+mn-ea"/>
              <a:cs typeface="+mn-cs"/>
            </a:endParaRPr>
          </a:p>
        </p:txBody>
      </p:sp>
    </p:spTree>
    <p:extLst>
      <p:ext uri="{BB962C8B-B14F-4D97-AF65-F5344CB8AC3E}">
        <p14:creationId xmlns:p14="http://schemas.microsoft.com/office/powerpoint/2010/main" val="30766496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7934" y="1317649"/>
            <a:ext cx="10472816" cy="1198618"/>
          </a:xfrm>
        </p:spPr>
        <p:txBody>
          <a:bodyPr>
            <a:normAutofit/>
          </a:bodyPr>
          <a:lstStyle>
            <a:lvl1pPr>
              <a:defRPr sz="6000">
                <a:solidFill>
                  <a:schemeClr val="bg1"/>
                </a:solidFill>
                <a:latin typeface="Leelawadee UI Semilight" panose="020B0402040204020203" pitchFamily="34" charset="-34"/>
                <a:cs typeface="Leelawadee UI Semilight" panose="020B0402040204020203" pitchFamily="34" charset="-34"/>
              </a:defRPr>
            </a:lvl1pPr>
          </a:lstStyle>
          <a:p>
            <a:r>
              <a:rPr lang="en-US" dirty="0"/>
              <a:t>Title</a:t>
            </a:r>
          </a:p>
        </p:txBody>
      </p:sp>
      <p:sp>
        <p:nvSpPr>
          <p:cNvPr id="6" name="Content Placeholder 5"/>
          <p:cNvSpPr>
            <a:spLocks noGrp="1"/>
          </p:cNvSpPr>
          <p:nvPr>
            <p:ph sz="quarter" idx="4"/>
          </p:nvPr>
        </p:nvSpPr>
        <p:spPr>
          <a:xfrm>
            <a:off x="607934" y="2798262"/>
            <a:ext cx="10015615" cy="1956205"/>
          </a:xfrm>
        </p:spPr>
        <p:txBody>
          <a:bodyPr/>
          <a:lstStyle>
            <a:lvl1pPr>
              <a:defRPr sz="2400" b="0">
                <a:solidFill>
                  <a:schemeClr val="bg1"/>
                </a:solidFill>
                <a:latin typeface="Leelawadee" panose="020B0502040204020203" pitchFamily="34" charset="-34"/>
                <a:cs typeface="Leelawadee" panose="020B0502040204020203" pitchFamily="34" charset="-34"/>
              </a:defRPr>
            </a:lvl1pPr>
            <a:lvl2pPr>
              <a:defRPr sz="2000" b="0">
                <a:solidFill>
                  <a:schemeClr val="bg1"/>
                </a:solidFill>
                <a:latin typeface="Leelawadee" panose="020B0502040204020203" pitchFamily="34" charset="-34"/>
                <a:cs typeface="Leelawadee" panose="020B0502040204020203" pitchFamily="34" charset="-34"/>
              </a:defRPr>
            </a:lvl2pPr>
            <a:lvl3pPr>
              <a:defRPr sz="1800" b="0">
                <a:solidFill>
                  <a:schemeClr val="bg1"/>
                </a:solidFill>
                <a:latin typeface="Leelawadee" panose="020B0502040204020203" pitchFamily="34" charset="-34"/>
                <a:cs typeface="Leelawadee" panose="020B0502040204020203" pitchFamily="34" charset="-34"/>
              </a:defRPr>
            </a:lvl3pPr>
            <a:lvl4pPr>
              <a:defRPr sz="1600" b="0">
                <a:solidFill>
                  <a:schemeClr val="bg1"/>
                </a:solidFill>
                <a:latin typeface="Leelawadee" panose="020B0502040204020203" pitchFamily="34" charset="-34"/>
                <a:cs typeface="Leelawadee" panose="020B0502040204020203" pitchFamily="34" charset="-34"/>
              </a:defRPr>
            </a:lvl4pPr>
            <a:lvl5pPr>
              <a:defRPr sz="1600" b="0">
                <a:solidFill>
                  <a:schemeClr val="bg1"/>
                </a:solidFill>
                <a:latin typeface="Leelawadee" panose="020B0502040204020203" pitchFamily="34" charset="-34"/>
                <a:cs typeface="Leelawadee" panose="020B0502040204020203" pitchFamily="34" charset="-34"/>
              </a:defRPr>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p:cNvSpPr>
            <a:spLocks noGrp="1"/>
          </p:cNvSpPr>
          <p:nvPr>
            <p:ph type="sldNum" sz="quarter" idx="12"/>
          </p:nvPr>
        </p:nvSpPr>
        <p:spPr/>
        <p:txBody>
          <a:bodyPr/>
          <a:lstStyle>
            <a:lvl1pPr>
              <a:defRPr>
                <a:solidFill>
                  <a:schemeClr val="bg1"/>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FFFFFF"/>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dirty="0">
              <a:ln>
                <a:noFill/>
              </a:ln>
              <a:solidFill>
                <a:srgbClr val="FFFFFF"/>
              </a:solidFill>
              <a:effectLst/>
              <a:uLnTx/>
              <a:uFillTx/>
              <a:latin typeface="Leelawadee" panose="020B0502040204020203" pitchFamily="34" charset="-34"/>
              <a:ea typeface="+mn-ea"/>
              <a:cs typeface="Leelawadee" panose="020B0502040204020203" pitchFamily="34" charset="-34"/>
            </a:endParaRPr>
          </a:p>
        </p:txBody>
      </p:sp>
      <p:sp>
        <p:nvSpPr>
          <p:cNvPr id="10" name="TextBox 9"/>
          <p:cNvSpPr txBox="1"/>
          <p:nvPr userDrawn="1"/>
        </p:nvSpPr>
        <p:spPr>
          <a:xfrm>
            <a:off x="640939" y="349776"/>
            <a:ext cx="206659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300" normalizeH="0" baseline="0" noProof="0" dirty="0">
                <a:ln>
                  <a:noFill/>
                </a:ln>
                <a:solidFill>
                  <a:srgbClr val="FFFFFF"/>
                </a:solidFill>
                <a:effectLst/>
                <a:uLnTx/>
                <a:uFillTx/>
                <a:latin typeface="Leelawadee UI Semilight" panose="020B0402040204020203" pitchFamily="34" charset="-34"/>
                <a:ea typeface="+mn-ea"/>
                <a:cs typeface="Leelawadee UI Semilight" panose="020B0402040204020203" pitchFamily="34" charset="-34"/>
              </a:rPr>
              <a:t>POP QUIZ</a:t>
            </a:r>
          </a:p>
        </p:txBody>
      </p:sp>
      <p:sp>
        <p:nvSpPr>
          <p:cNvPr id="11" name="Rectangle 10"/>
          <p:cNvSpPr/>
          <p:nvPr userDrawn="1"/>
        </p:nvSpPr>
        <p:spPr>
          <a:xfrm>
            <a:off x="11950700" y="0"/>
            <a:ext cx="24130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4" name="Footer Placeholder 4">
            <a:extLst>
              <a:ext uri="{FF2B5EF4-FFF2-40B4-BE49-F238E27FC236}">
                <a16:creationId xmlns:a16="http://schemas.microsoft.com/office/drawing/2014/main" id="{ECBEDC4D-2A49-E042-8AE9-52B250434281}"/>
              </a:ext>
            </a:extLst>
          </p:cNvPr>
          <p:cNvSpPr>
            <a:spLocks noGrp="1"/>
          </p:cNvSpPr>
          <p:nvPr>
            <p:ph type="ftr" sz="quarter" idx="11"/>
          </p:nvPr>
        </p:nvSpPr>
        <p:spPr>
          <a:xfrm>
            <a:off x="44302" y="6574155"/>
            <a:ext cx="4572000" cy="283845"/>
          </a:xfrm>
        </p:spPr>
        <p:txBody>
          <a:bodyPr/>
          <a:lstStyle>
            <a:lvl1pPr>
              <a:defRPr>
                <a:solidFill>
                  <a:schemeClr val="bg1"/>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rial"/>
                <a:ea typeface="+mn-ea"/>
                <a:cs typeface="+mn-cs"/>
              </a:rPr>
              <a:t>© 2019 by Innovation In Software Corporation</a:t>
            </a:r>
          </a:p>
        </p:txBody>
      </p:sp>
    </p:spTree>
    <p:extLst>
      <p:ext uri="{BB962C8B-B14F-4D97-AF65-F5344CB8AC3E}">
        <p14:creationId xmlns:p14="http://schemas.microsoft.com/office/powerpoint/2010/main" val="530311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152718"/>
            <a:ext cx="7721600" cy="1371600"/>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609600" y="1752601"/>
            <a:ext cx="10160000" cy="43735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172201"/>
            <a:ext cx="4572000" cy="304800"/>
          </a:xfrm>
          <a:prstGeom prst="rect">
            <a:avLst/>
          </a:prstGeom>
        </p:spPr>
        <p:txBody>
          <a:bodyPr vert="horz" lIns="91440" tIns="45720" rIns="91440" bIns="0" rtlCol="0" anchor="b"/>
          <a:lstStyle>
            <a:lvl1pPr algn="l">
              <a:defRPr sz="1000">
                <a:solidFill>
                  <a:schemeClr val="tx1"/>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srgbClr val="000000"/>
              </a:solidFill>
              <a:effectLst/>
              <a:uLnTx/>
              <a:uFillTx/>
              <a:latin typeface="Arial"/>
              <a:ea typeface="+mn-ea"/>
              <a:cs typeface="+mn-cs"/>
            </a:endParaRPr>
          </a:p>
        </p:txBody>
      </p:sp>
      <p:sp>
        <p:nvSpPr>
          <p:cNvPr id="5" name="Footer Placeholder 4"/>
          <p:cNvSpPr>
            <a:spLocks noGrp="1"/>
          </p:cNvSpPr>
          <p:nvPr>
            <p:ph type="ftr" sz="quarter" idx="3"/>
          </p:nvPr>
        </p:nvSpPr>
        <p:spPr>
          <a:xfrm>
            <a:off x="609600" y="6492876"/>
            <a:ext cx="4572000" cy="283845"/>
          </a:xfrm>
          <a:prstGeom prst="rect">
            <a:avLst/>
          </a:prstGeom>
        </p:spPr>
        <p:txBody>
          <a:bodyPr vert="horz" lIns="91440" tIns="45720" rIns="91440" bIns="45720" rtlCol="0" anchor="t"/>
          <a:lstStyle>
            <a:lvl1pPr algn="l">
              <a:defRPr sz="1000">
                <a:solidFill>
                  <a:schemeClr val="tx1"/>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a:ea typeface="+mn-ea"/>
                <a:cs typeface="+mn-cs"/>
              </a:rPr>
              <a:t>© 2019 by Innovation In Software Corporation</a:t>
            </a:r>
            <a:endParaRPr kumimoji="0" lang="en-US" sz="1000" b="0" i="0" u="none" strike="noStrike" kern="1200" cap="none" spc="0" normalizeH="0" baseline="0" noProof="0" dirty="0">
              <a:ln>
                <a:noFill/>
              </a:ln>
              <a:solidFill>
                <a:srgbClr val="000000"/>
              </a:solidFill>
              <a:effectLst/>
              <a:uLnTx/>
              <a:uFillTx/>
              <a:latin typeface="Arial"/>
              <a:ea typeface="+mn-ea"/>
              <a:cs typeface="+mn-cs"/>
            </a:endParaRPr>
          </a:p>
        </p:txBody>
      </p:sp>
      <p:sp>
        <p:nvSpPr>
          <p:cNvPr id="6" name="Slide Number Placeholder 5"/>
          <p:cNvSpPr>
            <a:spLocks noGrp="1"/>
          </p:cNvSpPr>
          <p:nvPr>
            <p:ph type="sldNum" sz="quarter" idx="4"/>
          </p:nvPr>
        </p:nvSpPr>
        <p:spPr>
          <a:xfrm>
            <a:off x="10603228" y="6371167"/>
            <a:ext cx="1315721" cy="486833"/>
          </a:xfrm>
          <a:prstGeom prst="rect">
            <a:avLst/>
          </a:prstGeom>
        </p:spPr>
        <p:txBody>
          <a:bodyPr vert="horz" lIns="91440" tIns="45720" rIns="91440" bIns="45720" rtlCol="0" anchor="ctr"/>
          <a:lstStyle>
            <a:lvl1pPr algn="r">
              <a:defRPr sz="2000" b="1">
                <a:solidFill>
                  <a:schemeClr val="tx2"/>
                </a:solidFill>
                <a:latin typeface="Leelawadee" panose="020B0502040204020203" pitchFamily="34" charset="-34"/>
                <a:cs typeface="Leelawadee" panose="020B0502040204020203" pitchFamily="34" charset="-34"/>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D99624C5-FDF6-4954-B8C3-64918F306FAA}" type="slidenum">
              <a:rPr kumimoji="0" lang="en-US" sz="2000" b="1" i="0" u="none" strike="noStrike" kern="1200" cap="none" spc="0" normalizeH="0" baseline="0" noProof="0" smtClean="0">
                <a:ln>
                  <a:noFill/>
                </a:ln>
                <a:solidFill>
                  <a:srgbClr val="D1282E"/>
                </a:solidFill>
                <a:effectLst/>
                <a:uLnTx/>
                <a:uFillTx/>
                <a:latin typeface="Leelawadee" panose="020B0502040204020203" pitchFamily="34" charset="-34"/>
                <a:ea typeface="+mn-ea"/>
                <a:cs typeface="Leelawadee" panose="020B0502040204020203" pitchFamily="34" charset="-34"/>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2000" b="1" i="0" u="none" strike="noStrike" kern="1200" cap="none" spc="0" normalizeH="0" baseline="0" noProof="0" dirty="0">
              <a:ln>
                <a:noFill/>
              </a:ln>
              <a:solidFill>
                <a:srgbClr val="D1282E"/>
              </a:solidFill>
              <a:effectLst/>
              <a:uLnTx/>
              <a:uFillTx/>
              <a:latin typeface="Leelawadee" panose="020B0502040204020203" pitchFamily="34" charset="-34"/>
              <a:ea typeface="+mn-ea"/>
              <a:cs typeface="Leelawadee" panose="020B0502040204020203" pitchFamily="34" charset="-34"/>
            </a:endParaRPr>
          </a:p>
        </p:txBody>
      </p:sp>
      <p:sp>
        <p:nvSpPr>
          <p:cNvPr id="7" name="Rectangle 6"/>
          <p:cNvSpPr/>
          <p:nvPr/>
        </p:nvSpPr>
        <p:spPr>
          <a:xfrm>
            <a:off x="12001497" y="0"/>
            <a:ext cx="190503"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8" name="Rectangle 7"/>
          <p:cNvSpPr/>
          <p:nvPr/>
        </p:nvSpPr>
        <p:spPr>
          <a:xfrm>
            <a:off x="12001499" y="1371600"/>
            <a:ext cx="190502"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565936534"/>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Lst>
  <p:hf hdr="0" dt="0"/>
  <p:txStyles>
    <p:title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sv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11.sv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9.xml"/><Relationship Id="rId1" Type="http://schemas.openxmlformats.org/officeDocument/2006/relationships/slideLayout" Target="../slideLayouts/slideLayout5.xml"/><Relationship Id="rId4" Type="http://schemas.openxmlformats.org/officeDocument/2006/relationships/image" Target="../media/image18.sv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B225A5E-6988-40A7-B932-BCF4498F6FB0}"/>
              </a:ext>
            </a:extLst>
          </p:cNvPr>
          <p:cNvSpPr>
            <a:spLocks noGrp="1"/>
          </p:cNvSpPr>
          <p:nvPr>
            <p:ph type="sldNum" sz="quarter" idx="12"/>
          </p:nvPr>
        </p:nvSpPr>
        <p:spPr/>
        <p:txBody>
          <a:bodyPr/>
          <a:lstStyle/>
          <a:p>
            <a:fld id="{D99624C5-FDF6-4954-B8C3-64918F306FAA}" type="slidenum">
              <a:rPr lang="en-US" smtClean="0"/>
              <a:t>1</a:t>
            </a:fld>
            <a:endParaRPr lang="en-US"/>
          </a:p>
        </p:txBody>
      </p:sp>
      <p:pic>
        <p:nvPicPr>
          <p:cNvPr id="7" name="Picture 6" descr="A group of people sitting at a table using a computer&#10;&#10;Description automatically generated">
            <a:extLst>
              <a:ext uri="{FF2B5EF4-FFF2-40B4-BE49-F238E27FC236}">
                <a16:creationId xmlns:a16="http://schemas.microsoft.com/office/drawing/2014/main" id="{9C3A23DB-F009-4CF6-A038-F968BD5A05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9405" y="0"/>
            <a:ext cx="10135811" cy="6858000"/>
          </a:xfrm>
          <a:prstGeom prst="rect">
            <a:avLst/>
          </a:prstGeom>
        </p:spPr>
      </p:pic>
      <p:sp>
        <p:nvSpPr>
          <p:cNvPr id="9" name="Rectangle 8">
            <a:extLst>
              <a:ext uri="{FF2B5EF4-FFF2-40B4-BE49-F238E27FC236}">
                <a16:creationId xmlns:a16="http://schemas.microsoft.com/office/drawing/2014/main" id="{DADDFFDE-C38B-4A0C-9AB6-7E015D164BBA}"/>
              </a:ext>
            </a:extLst>
          </p:cNvPr>
          <p:cNvSpPr/>
          <p:nvPr/>
        </p:nvSpPr>
        <p:spPr>
          <a:xfrm>
            <a:off x="1879405" y="0"/>
            <a:ext cx="4572000" cy="6867492"/>
          </a:xfrm>
          <a:prstGeom prst="rect">
            <a:avLst/>
          </a:prstGeom>
          <a:gradFill flip="none" rotWithShape="1">
            <a:gsLst>
              <a:gs pos="0">
                <a:schemeClr val="tx1"/>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A518F94-7E3D-4D7E-989F-00D4B3CB4CFF}"/>
              </a:ext>
            </a:extLst>
          </p:cNvPr>
          <p:cNvSpPr/>
          <p:nvPr/>
        </p:nvSpPr>
        <p:spPr>
          <a:xfrm>
            <a:off x="-1" y="0"/>
            <a:ext cx="187940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2108001-B624-47C1-B691-2BB0E8579E77}"/>
              </a:ext>
            </a:extLst>
          </p:cNvPr>
          <p:cNvSpPr/>
          <p:nvPr/>
        </p:nvSpPr>
        <p:spPr>
          <a:xfrm>
            <a:off x="686739" y="2449955"/>
            <a:ext cx="5649268" cy="3354765"/>
          </a:xfrm>
          <a:prstGeom prst="rect">
            <a:avLst/>
          </a:prstGeom>
          <a:noFill/>
        </p:spPr>
        <p:txBody>
          <a:bodyPr wrap="square" lIns="91440" tIns="45720" rIns="91440" bIns="45720">
            <a:spAutoFit/>
          </a:bodyPr>
          <a:lstStyle/>
          <a:p>
            <a:r>
              <a:rPr lang="en-US" sz="6600" b="1" cap="none" spc="0" dirty="0">
                <a:ln w="0"/>
                <a:solidFill>
                  <a:schemeClr val="bg1"/>
                </a:solidFill>
                <a:effectLst/>
                <a:latin typeface="Nirmala UI" panose="020B0502040204020203" pitchFamily="34" charset="0"/>
                <a:cs typeface="Nirmala UI" panose="020B0502040204020203" pitchFamily="34" charset="0"/>
              </a:rPr>
              <a:t>AWS </a:t>
            </a:r>
            <a:r>
              <a:rPr lang="en-US" sz="6600" b="1" dirty="0">
                <a:ln w="0"/>
                <a:solidFill>
                  <a:schemeClr val="bg1"/>
                </a:solidFill>
                <a:latin typeface="Nirmala UI" panose="020B0502040204020203" pitchFamily="34" charset="0"/>
                <a:cs typeface="Nirmala UI" panose="020B0502040204020203" pitchFamily="34" charset="0"/>
              </a:rPr>
              <a:t>Lambda</a:t>
            </a:r>
          </a:p>
          <a:p>
            <a:r>
              <a:rPr lang="en-US" sz="6600" b="1" cap="none" spc="0" dirty="0">
                <a:ln w="0"/>
                <a:solidFill>
                  <a:schemeClr val="bg1"/>
                </a:solidFill>
                <a:effectLst/>
                <a:latin typeface="Nirmala UI" panose="020B0502040204020203" pitchFamily="34" charset="0"/>
                <a:cs typeface="Nirmala UI" panose="020B0502040204020203" pitchFamily="34" charset="0"/>
              </a:rPr>
              <a:t>Serverless</a:t>
            </a:r>
            <a:endParaRPr lang="en-US" sz="5400" b="1" cap="none" spc="0" dirty="0">
              <a:ln w="0"/>
              <a:solidFill>
                <a:schemeClr val="bg1"/>
              </a:solidFill>
              <a:effectLst/>
              <a:latin typeface="Nirmala UI" panose="020B0502040204020203" pitchFamily="34" charset="0"/>
              <a:cs typeface="Nirmala UI" panose="020B0502040204020203" pitchFamily="34" charset="0"/>
            </a:endParaRPr>
          </a:p>
          <a:p>
            <a:endParaRPr lang="en-US" sz="4400" b="1" dirty="0">
              <a:ln w="0"/>
              <a:solidFill>
                <a:schemeClr val="bg1"/>
              </a:solidFill>
              <a:latin typeface="Nirmala UI" panose="020B0502040204020203" pitchFamily="34" charset="0"/>
              <a:cs typeface="Nirmala UI" panose="020B0502040204020203" pitchFamily="34" charset="0"/>
            </a:endParaRPr>
          </a:p>
          <a:p>
            <a:r>
              <a:rPr lang="en-US" sz="3600" b="1" dirty="0">
                <a:ln w="0"/>
                <a:solidFill>
                  <a:schemeClr val="bg1"/>
                </a:solidFill>
                <a:latin typeface="Nirmala UI" panose="020B0502040204020203" pitchFamily="34" charset="0"/>
                <a:cs typeface="Nirmala UI" panose="020B0502040204020203" pitchFamily="34" charset="0"/>
              </a:rPr>
              <a:t>Day 2</a:t>
            </a:r>
            <a:endParaRPr lang="en-US" sz="3600" b="1" cap="none" spc="0" dirty="0">
              <a:ln w="0"/>
              <a:solidFill>
                <a:schemeClr val="bg1"/>
              </a:solidFill>
              <a:effectLst/>
              <a:latin typeface="Nirmala UI" panose="020B0502040204020203" pitchFamily="34" charset="0"/>
              <a:cs typeface="Nirmala UI" panose="020B0502040204020203" pitchFamily="34" charset="0"/>
            </a:endParaRPr>
          </a:p>
        </p:txBody>
      </p:sp>
      <p:sp>
        <p:nvSpPr>
          <p:cNvPr id="5" name="Footer Placeholder 4">
            <a:extLst>
              <a:ext uri="{FF2B5EF4-FFF2-40B4-BE49-F238E27FC236}">
                <a16:creationId xmlns:a16="http://schemas.microsoft.com/office/drawing/2014/main" id="{486D230A-4E15-4EDE-8E25-F52A7F16790C}"/>
              </a:ext>
            </a:extLst>
          </p:cNvPr>
          <p:cNvSpPr>
            <a:spLocks noGrp="1"/>
          </p:cNvSpPr>
          <p:nvPr>
            <p:ph type="ftr" sz="quarter" idx="11"/>
          </p:nvPr>
        </p:nvSpPr>
        <p:spPr/>
        <p:txBody>
          <a:bodyPr/>
          <a:lstStyle/>
          <a:p>
            <a:r>
              <a:rPr lang="en-US" dirty="0"/>
              <a:t>© 2019 by Innovation In Software Corporation</a:t>
            </a:r>
          </a:p>
        </p:txBody>
      </p:sp>
      <p:pic>
        <p:nvPicPr>
          <p:cNvPr id="13" name="Graphic 12">
            <a:extLst>
              <a:ext uri="{FF2B5EF4-FFF2-40B4-BE49-F238E27FC236}">
                <a16:creationId xmlns:a16="http://schemas.microsoft.com/office/drawing/2014/main" id="{AA9969B7-BDD0-43B0-B167-A64ECD56B49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8272" y="660399"/>
            <a:ext cx="1124262" cy="1361091"/>
          </a:xfrm>
          <a:prstGeom prst="rect">
            <a:avLst/>
          </a:prstGeom>
        </p:spPr>
      </p:pic>
    </p:spTree>
    <p:extLst>
      <p:ext uri="{BB962C8B-B14F-4D97-AF65-F5344CB8AC3E}">
        <p14:creationId xmlns:p14="http://schemas.microsoft.com/office/powerpoint/2010/main" val="38438134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10</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fontScale="90000"/>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Traditional monolith</a:t>
            </a:r>
            <a:endParaRPr lang="en-US" sz="3200" dirty="0">
              <a:latin typeface="Leelawadee UI Semilight" panose="020B0402040204020203" pitchFamily="34" charset="-34"/>
              <a:cs typeface="Leelawadee UI Semilight" panose="020B0402040204020203" pitchFamily="34" charset="-34"/>
            </a:endParaRPr>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2067226" y="4439266"/>
            <a:ext cx="1120877"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8" name="Rectangle: Rounded Corners 7">
            <a:extLst>
              <a:ext uri="{FF2B5EF4-FFF2-40B4-BE49-F238E27FC236}">
                <a16:creationId xmlns:a16="http://schemas.microsoft.com/office/drawing/2014/main" id="{5771B063-7804-40A9-A778-6DF619752BA0}"/>
              </a:ext>
            </a:extLst>
          </p:cNvPr>
          <p:cNvSpPr/>
          <p:nvPr/>
        </p:nvSpPr>
        <p:spPr>
          <a:xfrm>
            <a:off x="3841949" y="4335958"/>
            <a:ext cx="1359310" cy="612196"/>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 Balancer</a:t>
            </a:r>
          </a:p>
        </p:txBody>
      </p:sp>
      <p:sp>
        <p:nvSpPr>
          <p:cNvPr id="9" name="Rectangle: Rounded Corners 8">
            <a:extLst>
              <a:ext uri="{FF2B5EF4-FFF2-40B4-BE49-F238E27FC236}">
                <a16:creationId xmlns:a16="http://schemas.microsoft.com/office/drawing/2014/main" id="{7A0067B1-8180-4842-9F99-9A105836DCC2}"/>
              </a:ext>
            </a:extLst>
          </p:cNvPr>
          <p:cNvSpPr/>
          <p:nvPr/>
        </p:nvSpPr>
        <p:spPr>
          <a:xfrm>
            <a:off x="5855107" y="3566952"/>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a:t>
            </a:r>
          </a:p>
        </p:txBody>
      </p:sp>
      <p:sp>
        <p:nvSpPr>
          <p:cNvPr id="10" name="Rectangle: Rounded Corners 9">
            <a:extLst>
              <a:ext uri="{FF2B5EF4-FFF2-40B4-BE49-F238E27FC236}">
                <a16:creationId xmlns:a16="http://schemas.microsoft.com/office/drawing/2014/main" id="{48DAF6F9-AFC7-485E-8116-D968E8F9DCE5}"/>
              </a:ext>
            </a:extLst>
          </p:cNvPr>
          <p:cNvSpPr/>
          <p:nvPr/>
        </p:nvSpPr>
        <p:spPr>
          <a:xfrm>
            <a:off x="5855106" y="4293654"/>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a:t>
            </a:r>
          </a:p>
        </p:txBody>
      </p:sp>
      <p:sp>
        <p:nvSpPr>
          <p:cNvPr id="11" name="Rectangle: Rounded Corners 10">
            <a:extLst>
              <a:ext uri="{FF2B5EF4-FFF2-40B4-BE49-F238E27FC236}">
                <a16:creationId xmlns:a16="http://schemas.microsoft.com/office/drawing/2014/main" id="{F31FF786-1C85-4A2E-9120-ECD738015DC2}"/>
              </a:ext>
            </a:extLst>
          </p:cNvPr>
          <p:cNvSpPr/>
          <p:nvPr/>
        </p:nvSpPr>
        <p:spPr>
          <a:xfrm>
            <a:off x="5855105" y="5020356"/>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a:t>
            </a:r>
          </a:p>
        </p:txBody>
      </p:sp>
      <p:sp>
        <p:nvSpPr>
          <p:cNvPr id="12" name="Rectangle: Rounded Corners 11">
            <a:extLst>
              <a:ext uri="{FF2B5EF4-FFF2-40B4-BE49-F238E27FC236}">
                <a16:creationId xmlns:a16="http://schemas.microsoft.com/office/drawing/2014/main" id="{8D664721-BC43-4F58-BB88-F898C518EDC0}"/>
              </a:ext>
            </a:extLst>
          </p:cNvPr>
          <p:cNvSpPr/>
          <p:nvPr/>
        </p:nvSpPr>
        <p:spPr>
          <a:xfrm>
            <a:off x="8180438" y="3987556"/>
            <a:ext cx="1671485" cy="612196"/>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Database</a:t>
            </a:r>
          </a:p>
        </p:txBody>
      </p:sp>
      <p:sp>
        <p:nvSpPr>
          <p:cNvPr id="13" name="Rectangle: Rounded Corners 12">
            <a:extLst>
              <a:ext uri="{FF2B5EF4-FFF2-40B4-BE49-F238E27FC236}">
                <a16:creationId xmlns:a16="http://schemas.microsoft.com/office/drawing/2014/main" id="{F4AE2D81-7143-4EC0-9AA0-DA941E9439D5}"/>
              </a:ext>
            </a:extLst>
          </p:cNvPr>
          <p:cNvSpPr/>
          <p:nvPr/>
        </p:nvSpPr>
        <p:spPr>
          <a:xfrm>
            <a:off x="8180438" y="4737566"/>
            <a:ext cx="1671485" cy="612196"/>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Database</a:t>
            </a:r>
          </a:p>
        </p:txBody>
      </p:sp>
      <p:cxnSp>
        <p:nvCxnSpPr>
          <p:cNvPr id="14" name="Straight Arrow Connector 13">
            <a:extLst>
              <a:ext uri="{FF2B5EF4-FFF2-40B4-BE49-F238E27FC236}">
                <a16:creationId xmlns:a16="http://schemas.microsoft.com/office/drawing/2014/main" id="{EA3205AB-DB68-4749-9ADF-18488C415F6F}"/>
              </a:ext>
            </a:extLst>
          </p:cNvPr>
          <p:cNvCxnSpPr>
            <a:stCxn id="3" idx="3"/>
          </p:cNvCxnSpPr>
          <p:nvPr/>
        </p:nvCxnSpPr>
        <p:spPr>
          <a:xfrm flipV="1">
            <a:off x="3188103" y="4642056"/>
            <a:ext cx="56044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6C39987-B388-4856-9017-CD58F6539109}"/>
              </a:ext>
            </a:extLst>
          </p:cNvPr>
          <p:cNvCxnSpPr>
            <a:stCxn id="8" idx="3"/>
          </p:cNvCxnSpPr>
          <p:nvPr/>
        </p:nvCxnSpPr>
        <p:spPr>
          <a:xfrm flipV="1">
            <a:off x="5201259" y="3987555"/>
            <a:ext cx="530999" cy="6545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1FC023A-8BCE-4F59-BF17-36351905CFA9}"/>
              </a:ext>
            </a:extLst>
          </p:cNvPr>
          <p:cNvCxnSpPr>
            <a:stCxn id="8" idx="3"/>
          </p:cNvCxnSpPr>
          <p:nvPr/>
        </p:nvCxnSpPr>
        <p:spPr>
          <a:xfrm>
            <a:off x="5201259" y="4642056"/>
            <a:ext cx="5309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F800C6A-2E70-4EE9-B3FD-11C3998C8247}"/>
              </a:ext>
            </a:extLst>
          </p:cNvPr>
          <p:cNvCxnSpPr>
            <a:stCxn id="8" idx="3"/>
          </p:cNvCxnSpPr>
          <p:nvPr/>
        </p:nvCxnSpPr>
        <p:spPr>
          <a:xfrm>
            <a:off x="5201259" y="4642056"/>
            <a:ext cx="530999" cy="6843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0C3FBA8-27DA-43D3-B72C-78EECC4899C0}"/>
              </a:ext>
            </a:extLst>
          </p:cNvPr>
          <p:cNvCxnSpPr>
            <a:stCxn id="9" idx="3"/>
          </p:cNvCxnSpPr>
          <p:nvPr/>
        </p:nvCxnSpPr>
        <p:spPr>
          <a:xfrm>
            <a:off x="7526592" y="3873050"/>
            <a:ext cx="528480" cy="420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840890BB-A6CE-43AA-BF9A-870A14D4910D}"/>
              </a:ext>
            </a:extLst>
          </p:cNvPr>
          <p:cNvCxnSpPr>
            <a:stCxn id="9" idx="3"/>
          </p:cNvCxnSpPr>
          <p:nvPr/>
        </p:nvCxnSpPr>
        <p:spPr>
          <a:xfrm>
            <a:off x="7526592" y="3873050"/>
            <a:ext cx="550603" cy="11285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B6F9DE2-14FE-4CA5-93B3-D8EBB473D075}"/>
              </a:ext>
            </a:extLst>
          </p:cNvPr>
          <p:cNvCxnSpPr>
            <a:stCxn id="10" idx="3"/>
          </p:cNvCxnSpPr>
          <p:nvPr/>
        </p:nvCxnSpPr>
        <p:spPr>
          <a:xfrm flipV="1">
            <a:off x="7526591" y="4335958"/>
            <a:ext cx="528481" cy="2637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7A2215E-3406-4E87-8B0F-A420D77D8F0A}"/>
              </a:ext>
            </a:extLst>
          </p:cNvPr>
          <p:cNvCxnSpPr>
            <a:stCxn id="10" idx="3"/>
          </p:cNvCxnSpPr>
          <p:nvPr/>
        </p:nvCxnSpPr>
        <p:spPr>
          <a:xfrm>
            <a:off x="7526591" y="4599752"/>
            <a:ext cx="528481" cy="4439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A2DFADC-E76B-4B01-AA44-A6F0AAF08C6D}"/>
              </a:ext>
            </a:extLst>
          </p:cNvPr>
          <p:cNvCxnSpPr>
            <a:stCxn id="11" idx="3"/>
          </p:cNvCxnSpPr>
          <p:nvPr/>
        </p:nvCxnSpPr>
        <p:spPr>
          <a:xfrm flipV="1">
            <a:off x="7526590" y="5116152"/>
            <a:ext cx="528482" cy="2103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E2EBEBC1-164D-434E-920B-0B257E74F37F}"/>
              </a:ext>
            </a:extLst>
          </p:cNvPr>
          <p:cNvCxnSpPr>
            <a:stCxn id="11" idx="3"/>
          </p:cNvCxnSpPr>
          <p:nvPr/>
        </p:nvCxnSpPr>
        <p:spPr>
          <a:xfrm flipV="1">
            <a:off x="7526590" y="4437348"/>
            <a:ext cx="528482" cy="8891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1F5BD25-3285-4049-BE17-B889157AE3B8}"/>
              </a:ext>
            </a:extLst>
          </p:cNvPr>
          <p:cNvSpPr txBox="1"/>
          <p:nvPr/>
        </p:nvSpPr>
        <p:spPr>
          <a:xfrm>
            <a:off x="273051" y="5746335"/>
            <a:ext cx="11224535" cy="923330"/>
          </a:xfrm>
          <a:prstGeom prst="rect">
            <a:avLst/>
          </a:prstGeom>
          <a:noFill/>
        </p:spPr>
        <p:txBody>
          <a:bodyPr wrap="square" rtlCol="0">
            <a:spAutoFit/>
          </a:bodyPr>
          <a:lstStyle/>
          <a:p>
            <a:r>
              <a:rPr lang="en-US" dirty="0"/>
              <a:t>Those application instances connect to an HA database instance, cloud or manager, we dictate a majority of it’s configuration. We know what it is named, where it lives, and referencing all of the tiers of our application is fairly straight forward. Even ins larger applications using some type of service discovery.</a:t>
            </a:r>
          </a:p>
        </p:txBody>
      </p:sp>
    </p:spTree>
    <p:extLst>
      <p:ext uri="{BB962C8B-B14F-4D97-AF65-F5344CB8AC3E}">
        <p14:creationId xmlns:p14="http://schemas.microsoft.com/office/powerpoint/2010/main" val="3093697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11</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1853377" y="3023419"/>
            <a:ext cx="1359310"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51" name="Title 3">
            <a:extLst>
              <a:ext uri="{FF2B5EF4-FFF2-40B4-BE49-F238E27FC236}">
                <a16:creationId xmlns:a16="http://schemas.microsoft.com/office/drawing/2014/main" id="{06B47D29-759A-47C6-9A72-B964AD4B6056}"/>
              </a:ext>
            </a:extLst>
          </p:cNvPr>
          <p:cNvSpPr txBox="1">
            <a:spLocks/>
          </p:cNvSpPr>
          <p:nvPr/>
        </p:nvSpPr>
        <p:spPr>
          <a:xfrm>
            <a:off x="736347" y="-162369"/>
            <a:ext cx="9087152" cy="1858434"/>
          </a:xfrm>
          <a:prstGeom prst="rect">
            <a:avLst/>
          </a:prstGeom>
        </p:spPr>
        <p:txBody>
          <a:bodyPr vert="horz" lIns="91440" tIns="45720" rIns="91440" bIns="45720" rtlCol="0" anchor="b">
            <a:normAutofit fontScale="90000" lnSpcReduction="10000"/>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Modern Serverless – Loosely Coupled</a:t>
            </a:r>
            <a:endParaRPr lang="en-US" sz="3200" dirty="0">
              <a:latin typeface="Leelawadee UI Semilight" panose="020B0402040204020203" pitchFamily="34" charset="-34"/>
              <a:cs typeface="Leelawadee UI Semilight" panose="020B0402040204020203" pitchFamily="34" charset="-34"/>
            </a:endParaRPr>
          </a:p>
        </p:txBody>
      </p:sp>
      <p:sp>
        <p:nvSpPr>
          <p:cNvPr id="52" name="Rectangle 51">
            <a:extLst>
              <a:ext uri="{FF2B5EF4-FFF2-40B4-BE49-F238E27FC236}">
                <a16:creationId xmlns:a16="http://schemas.microsoft.com/office/drawing/2014/main" id="{AB386F12-8F94-48A6-95FC-7DF66CB129D0}"/>
              </a:ext>
            </a:extLst>
          </p:cNvPr>
          <p:cNvSpPr/>
          <p:nvPr/>
        </p:nvSpPr>
        <p:spPr>
          <a:xfrm>
            <a:off x="4532335" y="2107298"/>
            <a:ext cx="6070893" cy="369332"/>
          </a:xfrm>
          <a:prstGeom prst="rect">
            <a:avLst/>
          </a:prstGeom>
        </p:spPr>
        <p:txBody>
          <a:bodyPr wrap="none">
            <a:spAutoFit/>
          </a:bodyPr>
          <a:lstStyle/>
          <a:p>
            <a:r>
              <a:rPr lang="en-US" dirty="0"/>
              <a:t>Our process starts out the same, a user makes a request.</a:t>
            </a:r>
          </a:p>
        </p:txBody>
      </p:sp>
    </p:spTree>
    <p:extLst>
      <p:ext uri="{BB962C8B-B14F-4D97-AF65-F5344CB8AC3E}">
        <p14:creationId xmlns:p14="http://schemas.microsoft.com/office/powerpoint/2010/main" val="1275002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Rounded Corners 28">
            <a:extLst>
              <a:ext uri="{FF2B5EF4-FFF2-40B4-BE49-F238E27FC236}">
                <a16:creationId xmlns:a16="http://schemas.microsoft.com/office/drawing/2014/main" id="{4EDE7977-C3DF-4442-ACF6-CCF6E741BBD1}"/>
              </a:ext>
            </a:extLst>
          </p:cNvPr>
          <p:cNvSpPr/>
          <p:nvPr/>
        </p:nvSpPr>
        <p:spPr>
          <a:xfrm>
            <a:off x="1660816" y="3665166"/>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sp>
        <p:nvSpPr>
          <p:cNvPr id="6" name="Slide Number Placeholder 5"/>
          <p:cNvSpPr>
            <a:spLocks noGrp="1"/>
          </p:cNvSpPr>
          <p:nvPr>
            <p:ph type="sldNum" sz="quarter" idx="12"/>
          </p:nvPr>
        </p:nvSpPr>
        <p:spPr/>
        <p:txBody>
          <a:bodyPr/>
          <a:lstStyle/>
          <a:p>
            <a:fld id="{D99624C5-FDF6-4954-B8C3-64918F306FAA}" type="slidenum">
              <a:rPr lang="en-US" smtClean="0"/>
              <a:t>12</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1853377" y="3023419"/>
            <a:ext cx="1359310"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7" name="Rectangle: Rounded Corners 6">
            <a:extLst>
              <a:ext uri="{FF2B5EF4-FFF2-40B4-BE49-F238E27FC236}">
                <a16:creationId xmlns:a16="http://schemas.microsoft.com/office/drawing/2014/main" id="{44B28639-75F8-4291-B8DA-1C1FEC2D572B}"/>
              </a:ext>
            </a:extLst>
          </p:cNvPr>
          <p:cNvSpPr/>
          <p:nvPr/>
        </p:nvSpPr>
        <p:spPr>
          <a:xfrm>
            <a:off x="1853377" y="3827068"/>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cxnSp>
        <p:nvCxnSpPr>
          <p:cNvPr id="5" name="Straight Arrow Connector 4">
            <a:extLst>
              <a:ext uri="{FF2B5EF4-FFF2-40B4-BE49-F238E27FC236}">
                <a16:creationId xmlns:a16="http://schemas.microsoft.com/office/drawing/2014/main" id="{723C124C-1E8B-4CB5-A8BF-05BF48ABA47D}"/>
              </a:ext>
            </a:extLst>
          </p:cNvPr>
          <p:cNvCxnSpPr>
            <a:cxnSpLocks/>
            <a:stCxn id="3" idx="2"/>
          </p:cNvCxnSpPr>
          <p:nvPr/>
        </p:nvCxnSpPr>
        <p:spPr>
          <a:xfrm>
            <a:off x="2533032" y="3429000"/>
            <a:ext cx="0" cy="2027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22001E51-5DAF-4274-A01F-E8A22D395AB5}"/>
              </a:ext>
            </a:extLst>
          </p:cNvPr>
          <p:cNvSpPr/>
          <p:nvPr/>
        </p:nvSpPr>
        <p:spPr>
          <a:xfrm>
            <a:off x="1959136" y="4558410"/>
            <a:ext cx="1152776" cy="6035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L7 Routing </a:t>
            </a:r>
          </a:p>
        </p:txBody>
      </p:sp>
      <p:sp>
        <p:nvSpPr>
          <p:cNvPr id="10" name="Rectangle: Rounded Corners 9">
            <a:extLst>
              <a:ext uri="{FF2B5EF4-FFF2-40B4-BE49-F238E27FC236}">
                <a16:creationId xmlns:a16="http://schemas.microsoft.com/office/drawing/2014/main" id="{E83E1AE1-BF99-4361-9548-D9F986C1315C}"/>
              </a:ext>
            </a:extLst>
          </p:cNvPr>
          <p:cNvSpPr/>
          <p:nvPr/>
        </p:nvSpPr>
        <p:spPr>
          <a:xfrm>
            <a:off x="1959136" y="526503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Endpoint</a:t>
            </a:r>
          </a:p>
        </p:txBody>
      </p:sp>
      <p:sp>
        <p:nvSpPr>
          <p:cNvPr id="11" name="Rectangle: Rounded Corners 10">
            <a:extLst>
              <a:ext uri="{FF2B5EF4-FFF2-40B4-BE49-F238E27FC236}">
                <a16:creationId xmlns:a16="http://schemas.microsoft.com/office/drawing/2014/main" id="{857D81EF-3453-472F-9E1B-F87C15D85A77}"/>
              </a:ext>
            </a:extLst>
          </p:cNvPr>
          <p:cNvSpPr/>
          <p:nvPr/>
        </p:nvSpPr>
        <p:spPr>
          <a:xfrm>
            <a:off x="1952962" y="577050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Stages</a:t>
            </a:r>
          </a:p>
        </p:txBody>
      </p:sp>
      <p:sp>
        <p:nvSpPr>
          <p:cNvPr id="37" name="Title 3">
            <a:extLst>
              <a:ext uri="{FF2B5EF4-FFF2-40B4-BE49-F238E27FC236}">
                <a16:creationId xmlns:a16="http://schemas.microsoft.com/office/drawing/2014/main" id="{159A7D0D-8DBE-45C3-8C7F-E351DA05C285}"/>
              </a:ext>
            </a:extLst>
          </p:cNvPr>
          <p:cNvSpPr txBox="1">
            <a:spLocks/>
          </p:cNvSpPr>
          <p:nvPr/>
        </p:nvSpPr>
        <p:spPr>
          <a:xfrm>
            <a:off x="736347" y="-162369"/>
            <a:ext cx="9087152" cy="1858434"/>
          </a:xfrm>
          <a:prstGeom prst="rect">
            <a:avLst/>
          </a:prstGeom>
        </p:spPr>
        <p:txBody>
          <a:bodyPr vert="horz" lIns="91440" tIns="45720" rIns="91440" bIns="45720" rtlCol="0" anchor="b">
            <a:normAutofit fontScale="90000" lnSpcReduction="10000"/>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Modern Serverless – Loosely Coupled</a:t>
            </a:r>
            <a:endParaRPr lang="en-US" sz="3200" dirty="0">
              <a:latin typeface="Leelawadee UI Semilight" panose="020B0402040204020203" pitchFamily="34" charset="-34"/>
              <a:cs typeface="Leelawadee UI Semilight" panose="020B0402040204020203" pitchFamily="34" charset="-34"/>
            </a:endParaRPr>
          </a:p>
        </p:txBody>
      </p:sp>
      <p:sp>
        <p:nvSpPr>
          <p:cNvPr id="4" name="Rectangle 3">
            <a:extLst>
              <a:ext uri="{FF2B5EF4-FFF2-40B4-BE49-F238E27FC236}">
                <a16:creationId xmlns:a16="http://schemas.microsoft.com/office/drawing/2014/main" id="{039DB32D-C7F2-444C-A5AB-6A889B5F0000}"/>
              </a:ext>
            </a:extLst>
          </p:cNvPr>
          <p:cNvSpPr/>
          <p:nvPr/>
        </p:nvSpPr>
        <p:spPr>
          <a:xfrm>
            <a:off x="4441373" y="1899053"/>
            <a:ext cx="7111873" cy="4401205"/>
          </a:xfrm>
          <a:prstGeom prst="rect">
            <a:avLst/>
          </a:prstGeom>
        </p:spPr>
        <p:txBody>
          <a:bodyPr wrap="square">
            <a:spAutoFit/>
          </a:bodyPr>
          <a:lstStyle/>
          <a:p>
            <a:r>
              <a:rPr lang="en-US" sz="2000" dirty="0"/>
              <a:t>Now instead of hitting a single load balancer that is configured. We hit one, or likely multiple different API gateways. </a:t>
            </a:r>
          </a:p>
          <a:p>
            <a:endParaRPr lang="en-US" sz="2000" dirty="0"/>
          </a:p>
          <a:p>
            <a:r>
              <a:rPr lang="en-US" sz="2000" dirty="0"/>
              <a:t>We could be talking to many gateways with application specific configuration. </a:t>
            </a:r>
          </a:p>
          <a:p>
            <a:endParaRPr lang="en-US" sz="2000" dirty="0"/>
          </a:p>
          <a:p>
            <a:r>
              <a:rPr lang="en-US" sz="2000" dirty="0"/>
              <a:t>The API Gateway has multiple defined endpoints, it has L7 routing rules, how and where certain types of requests should go, and if they should be modified. </a:t>
            </a:r>
          </a:p>
          <a:p>
            <a:r>
              <a:rPr lang="en-US" sz="2000" dirty="0"/>
              <a:t>What errors to send back with what data. </a:t>
            </a:r>
          </a:p>
          <a:p>
            <a:endParaRPr lang="en-US" sz="2000" dirty="0"/>
          </a:p>
          <a:p>
            <a:r>
              <a:rPr lang="en-US" sz="2000" dirty="0"/>
              <a:t>The API Gateway is a very complex load balancer with deeply integrated rule sets for serverless applications.</a:t>
            </a:r>
          </a:p>
        </p:txBody>
      </p:sp>
    </p:spTree>
    <p:extLst>
      <p:ext uri="{BB962C8B-B14F-4D97-AF65-F5344CB8AC3E}">
        <p14:creationId xmlns:p14="http://schemas.microsoft.com/office/powerpoint/2010/main" val="218816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Rounded Corners 28">
            <a:extLst>
              <a:ext uri="{FF2B5EF4-FFF2-40B4-BE49-F238E27FC236}">
                <a16:creationId xmlns:a16="http://schemas.microsoft.com/office/drawing/2014/main" id="{4EDE7977-C3DF-4442-ACF6-CCF6E741BBD1}"/>
              </a:ext>
            </a:extLst>
          </p:cNvPr>
          <p:cNvSpPr/>
          <p:nvPr/>
        </p:nvSpPr>
        <p:spPr>
          <a:xfrm>
            <a:off x="1660816" y="3665166"/>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sp>
        <p:nvSpPr>
          <p:cNvPr id="12" name="Rectangle: Rounded Corners 11">
            <a:extLst>
              <a:ext uri="{FF2B5EF4-FFF2-40B4-BE49-F238E27FC236}">
                <a16:creationId xmlns:a16="http://schemas.microsoft.com/office/drawing/2014/main" id="{88526384-7F9A-47A7-B0AB-E207E118BBC0}"/>
              </a:ext>
            </a:extLst>
          </p:cNvPr>
          <p:cNvSpPr/>
          <p:nvPr/>
        </p:nvSpPr>
        <p:spPr>
          <a:xfrm>
            <a:off x="4424515" y="30234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3" name="Rectangle: Rounded Corners 12">
            <a:extLst>
              <a:ext uri="{FF2B5EF4-FFF2-40B4-BE49-F238E27FC236}">
                <a16:creationId xmlns:a16="http://schemas.microsoft.com/office/drawing/2014/main" id="{5B83CF29-6931-41E5-88CE-1287D4A42C2F}"/>
              </a:ext>
            </a:extLst>
          </p:cNvPr>
          <p:cNvSpPr/>
          <p:nvPr/>
        </p:nvSpPr>
        <p:spPr>
          <a:xfrm>
            <a:off x="4576915" y="31758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4" name="Rectangle: Rounded Corners 13">
            <a:extLst>
              <a:ext uri="{FF2B5EF4-FFF2-40B4-BE49-F238E27FC236}">
                <a16:creationId xmlns:a16="http://schemas.microsoft.com/office/drawing/2014/main" id="{DCCD0C5D-FC7E-46E2-8C1C-5ACE8FD1A38F}"/>
              </a:ext>
            </a:extLst>
          </p:cNvPr>
          <p:cNvSpPr/>
          <p:nvPr/>
        </p:nvSpPr>
        <p:spPr>
          <a:xfrm>
            <a:off x="4729315" y="33282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6" name="Slide Number Placeholder 5"/>
          <p:cNvSpPr>
            <a:spLocks noGrp="1"/>
          </p:cNvSpPr>
          <p:nvPr>
            <p:ph type="sldNum" sz="quarter" idx="12"/>
          </p:nvPr>
        </p:nvSpPr>
        <p:spPr/>
        <p:txBody>
          <a:bodyPr/>
          <a:lstStyle/>
          <a:p>
            <a:fld id="{D99624C5-FDF6-4954-B8C3-64918F306FAA}" type="slidenum">
              <a:rPr lang="en-US" smtClean="0"/>
              <a:t>13</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1853377" y="3023419"/>
            <a:ext cx="1359310"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7" name="Rectangle: Rounded Corners 6">
            <a:extLst>
              <a:ext uri="{FF2B5EF4-FFF2-40B4-BE49-F238E27FC236}">
                <a16:creationId xmlns:a16="http://schemas.microsoft.com/office/drawing/2014/main" id="{44B28639-75F8-4291-B8DA-1C1FEC2D572B}"/>
              </a:ext>
            </a:extLst>
          </p:cNvPr>
          <p:cNvSpPr/>
          <p:nvPr/>
        </p:nvSpPr>
        <p:spPr>
          <a:xfrm>
            <a:off x="1853377" y="3827068"/>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cxnSp>
        <p:nvCxnSpPr>
          <p:cNvPr id="5" name="Straight Arrow Connector 4">
            <a:extLst>
              <a:ext uri="{FF2B5EF4-FFF2-40B4-BE49-F238E27FC236}">
                <a16:creationId xmlns:a16="http://schemas.microsoft.com/office/drawing/2014/main" id="{723C124C-1E8B-4CB5-A8BF-05BF48ABA47D}"/>
              </a:ext>
            </a:extLst>
          </p:cNvPr>
          <p:cNvCxnSpPr>
            <a:cxnSpLocks/>
            <a:stCxn id="3" idx="2"/>
          </p:cNvCxnSpPr>
          <p:nvPr/>
        </p:nvCxnSpPr>
        <p:spPr>
          <a:xfrm>
            <a:off x="2533032" y="3429000"/>
            <a:ext cx="0" cy="2027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22001E51-5DAF-4274-A01F-E8A22D395AB5}"/>
              </a:ext>
            </a:extLst>
          </p:cNvPr>
          <p:cNvSpPr/>
          <p:nvPr/>
        </p:nvSpPr>
        <p:spPr>
          <a:xfrm>
            <a:off x="1959136" y="4558410"/>
            <a:ext cx="1152776" cy="6035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L7 Routing </a:t>
            </a:r>
          </a:p>
        </p:txBody>
      </p:sp>
      <p:sp>
        <p:nvSpPr>
          <p:cNvPr id="10" name="Rectangle: Rounded Corners 9">
            <a:extLst>
              <a:ext uri="{FF2B5EF4-FFF2-40B4-BE49-F238E27FC236}">
                <a16:creationId xmlns:a16="http://schemas.microsoft.com/office/drawing/2014/main" id="{E83E1AE1-BF99-4361-9548-D9F986C1315C}"/>
              </a:ext>
            </a:extLst>
          </p:cNvPr>
          <p:cNvSpPr/>
          <p:nvPr/>
        </p:nvSpPr>
        <p:spPr>
          <a:xfrm>
            <a:off x="1959136" y="526503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Endpoint</a:t>
            </a:r>
          </a:p>
        </p:txBody>
      </p:sp>
      <p:sp>
        <p:nvSpPr>
          <p:cNvPr id="11" name="Rectangle: Rounded Corners 10">
            <a:extLst>
              <a:ext uri="{FF2B5EF4-FFF2-40B4-BE49-F238E27FC236}">
                <a16:creationId xmlns:a16="http://schemas.microsoft.com/office/drawing/2014/main" id="{857D81EF-3453-472F-9E1B-F87C15D85A77}"/>
              </a:ext>
            </a:extLst>
          </p:cNvPr>
          <p:cNvSpPr/>
          <p:nvPr/>
        </p:nvSpPr>
        <p:spPr>
          <a:xfrm>
            <a:off x="1952962" y="577050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Stages</a:t>
            </a:r>
          </a:p>
        </p:txBody>
      </p:sp>
      <p:sp>
        <p:nvSpPr>
          <p:cNvPr id="15" name="Rectangle: Rounded Corners 14">
            <a:extLst>
              <a:ext uri="{FF2B5EF4-FFF2-40B4-BE49-F238E27FC236}">
                <a16:creationId xmlns:a16="http://schemas.microsoft.com/office/drawing/2014/main" id="{0191B63B-CCDD-4C72-89D3-57C515056D3E}"/>
              </a:ext>
            </a:extLst>
          </p:cNvPr>
          <p:cNvSpPr/>
          <p:nvPr/>
        </p:nvSpPr>
        <p:spPr>
          <a:xfrm>
            <a:off x="4469554" y="41116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6" name="Rectangle: Rounded Corners 15">
            <a:extLst>
              <a:ext uri="{FF2B5EF4-FFF2-40B4-BE49-F238E27FC236}">
                <a16:creationId xmlns:a16="http://schemas.microsoft.com/office/drawing/2014/main" id="{9B21B1A3-DF76-47C1-B78C-1C288715DECC}"/>
              </a:ext>
            </a:extLst>
          </p:cNvPr>
          <p:cNvSpPr/>
          <p:nvPr/>
        </p:nvSpPr>
        <p:spPr>
          <a:xfrm>
            <a:off x="4621954" y="42640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7" name="Rectangle: Rounded Corners 16">
            <a:extLst>
              <a:ext uri="{FF2B5EF4-FFF2-40B4-BE49-F238E27FC236}">
                <a16:creationId xmlns:a16="http://schemas.microsoft.com/office/drawing/2014/main" id="{A44E8AE5-A368-4F78-87AB-63897DB111CB}"/>
              </a:ext>
            </a:extLst>
          </p:cNvPr>
          <p:cNvSpPr/>
          <p:nvPr/>
        </p:nvSpPr>
        <p:spPr>
          <a:xfrm>
            <a:off x="4774354" y="44164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8" name="Rectangle: Rounded Corners 17">
            <a:extLst>
              <a:ext uri="{FF2B5EF4-FFF2-40B4-BE49-F238E27FC236}">
                <a16:creationId xmlns:a16="http://schemas.microsoft.com/office/drawing/2014/main" id="{1CCF07CC-49AC-4BB1-BEB0-5424F5C77848}"/>
              </a:ext>
            </a:extLst>
          </p:cNvPr>
          <p:cNvSpPr/>
          <p:nvPr/>
        </p:nvSpPr>
        <p:spPr>
          <a:xfrm>
            <a:off x="4491674" y="52321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9" name="Rectangle: Rounded Corners 18">
            <a:extLst>
              <a:ext uri="{FF2B5EF4-FFF2-40B4-BE49-F238E27FC236}">
                <a16:creationId xmlns:a16="http://schemas.microsoft.com/office/drawing/2014/main" id="{034C4DCE-B0DC-4627-B5CA-8063F2CFACB4}"/>
              </a:ext>
            </a:extLst>
          </p:cNvPr>
          <p:cNvSpPr/>
          <p:nvPr/>
        </p:nvSpPr>
        <p:spPr>
          <a:xfrm>
            <a:off x="4644074" y="53845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20" name="Rectangle: Rounded Corners 19">
            <a:extLst>
              <a:ext uri="{FF2B5EF4-FFF2-40B4-BE49-F238E27FC236}">
                <a16:creationId xmlns:a16="http://schemas.microsoft.com/office/drawing/2014/main" id="{D4E06CC2-9DF9-4B16-A1F7-43B8CCDF1F34}"/>
              </a:ext>
            </a:extLst>
          </p:cNvPr>
          <p:cNvSpPr/>
          <p:nvPr/>
        </p:nvSpPr>
        <p:spPr>
          <a:xfrm>
            <a:off x="4796474" y="55369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cxnSp>
        <p:nvCxnSpPr>
          <p:cNvPr id="21" name="Straight Arrow Connector 20">
            <a:extLst>
              <a:ext uri="{FF2B5EF4-FFF2-40B4-BE49-F238E27FC236}">
                <a16:creationId xmlns:a16="http://schemas.microsoft.com/office/drawing/2014/main" id="{EC56A398-6A6C-4F9C-ADF9-F6E7AFA18777}"/>
              </a:ext>
            </a:extLst>
          </p:cNvPr>
          <p:cNvCxnSpPr>
            <a:stCxn id="7" idx="3"/>
          </p:cNvCxnSpPr>
          <p:nvPr/>
        </p:nvCxnSpPr>
        <p:spPr>
          <a:xfrm flipV="1">
            <a:off x="3212687" y="3429000"/>
            <a:ext cx="1123341" cy="1670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8FCF733-5849-4F75-8DB4-0DF9EF96D702}"/>
              </a:ext>
            </a:extLst>
          </p:cNvPr>
          <p:cNvCxnSpPr>
            <a:stCxn id="7" idx="3"/>
          </p:cNvCxnSpPr>
          <p:nvPr/>
        </p:nvCxnSpPr>
        <p:spPr>
          <a:xfrm flipV="1">
            <a:off x="3212687" y="4475620"/>
            <a:ext cx="1156092" cy="62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1C2E296-BBE9-46F6-8F73-71E39F55C9C8}"/>
              </a:ext>
            </a:extLst>
          </p:cNvPr>
          <p:cNvCxnSpPr>
            <a:stCxn id="7" idx="3"/>
          </p:cNvCxnSpPr>
          <p:nvPr/>
        </p:nvCxnSpPr>
        <p:spPr>
          <a:xfrm>
            <a:off x="3212687" y="5099118"/>
            <a:ext cx="1211828" cy="464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itle 3">
            <a:extLst>
              <a:ext uri="{FF2B5EF4-FFF2-40B4-BE49-F238E27FC236}">
                <a16:creationId xmlns:a16="http://schemas.microsoft.com/office/drawing/2014/main" id="{D51E75B1-EC52-4E93-ABB8-9A73CB04B15A}"/>
              </a:ext>
            </a:extLst>
          </p:cNvPr>
          <p:cNvSpPr txBox="1">
            <a:spLocks/>
          </p:cNvSpPr>
          <p:nvPr/>
        </p:nvSpPr>
        <p:spPr>
          <a:xfrm>
            <a:off x="736347" y="-162369"/>
            <a:ext cx="9087152" cy="1858434"/>
          </a:xfrm>
          <a:prstGeom prst="rect">
            <a:avLst/>
          </a:prstGeom>
        </p:spPr>
        <p:txBody>
          <a:bodyPr vert="horz" lIns="91440" tIns="45720" rIns="91440" bIns="45720" rtlCol="0" anchor="b">
            <a:normAutofit fontScale="90000" lnSpcReduction="10000"/>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Modern Serverless – Loosely Coupled</a:t>
            </a:r>
            <a:endParaRPr lang="en-US" sz="3200" dirty="0">
              <a:latin typeface="Leelawadee UI Semilight" panose="020B0402040204020203" pitchFamily="34" charset="-34"/>
              <a:cs typeface="Leelawadee UI Semilight" panose="020B0402040204020203" pitchFamily="34" charset="-34"/>
            </a:endParaRPr>
          </a:p>
        </p:txBody>
      </p:sp>
      <p:sp>
        <p:nvSpPr>
          <p:cNvPr id="4" name="Rectangle 3">
            <a:extLst>
              <a:ext uri="{FF2B5EF4-FFF2-40B4-BE49-F238E27FC236}">
                <a16:creationId xmlns:a16="http://schemas.microsoft.com/office/drawing/2014/main" id="{BD3C86ED-8B85-4285-AEB3-B0A0CBF89B93}"/>
              </a:ext>
            </a:extLst>
          </p:cNvPr>
          <p:cNvSpPr/>
          <p:nvPr/>
        </p:nvSpPr>
        <p:spPr>
          <a:xfrm>
            <a:off x="6957391" y="1744658"/>
            <a:ext cx="4303697" cy="2862322"/>
          </a:xfrm>
          <a:prstGeom prst="rect">
            <a:avLst/>
          </a:prstGeom>
        </p:spPr>
        <p:txBody>
          <a:bodyPr wrap="square">
            <a:spAutoFit/>
          </a:bodyPr>
          <a:lstStyle/>
          <a:p>
            <a:r>
              <a:rPr lang="en-US" dirty="0"/>
              <a:t>The various gateways now call multiple lambda functions, and each lambda function has potentially hundreds of copies in an automatically configured concurrency. </a:t>
            </a:r>
          </a:p>
          <a:p>
            <a:endParaRPr lang="en-US" dirty="0"/>
          </a:p>
          <a:p>
            <a:r>
              <a:rPr lang="en-US" dirty="0"/>
              <a:t>Instead of talking to a couple copies of our application we are now talking to potentially hundreds of individual units of our application.</a:t>
            </a:r>
          </a:p>
        </p:txBody>
      </p:sp>
    </p:spTree>
    <p:extLst>
      <p:ext uri="{BB962C8B-B14F-4D97-AF65-F5344CB8AC3E}">
        <p14:creationId xmlns:p14="http://schemas.microsoft.com/office/powerpoint/2010/main" val="11749963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Rounded Corners 28">
            <a:extLst>
              <a:ext uri="{FF2B5EF4-FFF2-40B4-BE49-F238E27FC236}">
                <a16:creationId xmlns:a16="http://schemas.microsoft.com/office/drawing/2014/main" id="{4EDE7977-C3DF-4442-ACF6-CCF6E741BBD1}"/>
              </a:ext>
            </a:extLst>
          </p:cNvPr>
          <p:cNvSpPr/>
          <p:nvPr/>
        </p:nvSpPr>
        <p:spPr>
          <a:xfrm>
            <a:off x="1660816" y="3665166"/>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sp>
        <p:nvSpPr>
          <p:cNvPr id="12" name="Rectangle: Rounded Corners 11">
            <a:extLst>
              <a:ext uri="{FF2B5EF4-FFF2-40B4-BE49-F238E27FC236}">
                <a16:creationId xmlns:a16="http://schemas.microsoft.com/office/drawing/2014/main" id="{88526384-7F9A-47A7-B0AB-E207E118BBC0}"/>
              </a:ext>
            </a:extLst>
          </p:cNvPr>
          <p:cNvSpPr/>
          <p:nvPr/>
        </p:nvSpPr>
        <p:spPr>
          <a:xfrm>
            <a:off x="4424515" y="30234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3" name="Rectangle: Rounded Corners 12">
            <a:extLst>
              <a:ext uri="{FF2B5EF4-FFF2-40B4-BE49-F238E27FC236}">
                <a16:creationId xmlns:a16="http://schemas.microsoft.com/office/drawing/2014/main" id="{5B83CF29-6931-41E5-88CE-1287D4A42C2F}"/>
              </a:ext>
            </a:extLst>
          </p:cNvPr>
          <p:cNvSpPr/>
          <p:nvPr/>
        </p:nvSpPr>
        <p:spPr>
          <a:xfrm>
            <a:off x="4576915" y="31758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4" name="Rectangle: Rounded Corners 13">
            <a:extLst>
              <a:ext uri="{FF2B5EF4-FFF2-40B4-BE49-F238E27FC236}">
                <a16:creationId xmlns:a16="http://schemas.microsoft.com/office/drawing/2014/main" id="{DCCD0C5D-FC7E-46E2-8C1C-5ACE8FD1A38F}"/>
              </a:ext>
            </a:extLst>
          </p:cNvPr>
          <p:cNvSpPr/>
          <p:nvPr/>
        </p:nvSpPr>
        <p:spPr>
          <a:xfrm>
            <a:off x="4729315" y="33282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6" name="Slide Number Placeholder 5"/>
          <p:cNvSpPr>
            <a:spLocks noGrp="1"/>
          </p:cNvSpPr>
          <p:nvPr>
            <p:ph type="sldNum" sz="quarter" idx="12"/>
          </p:nvPr>
        </p:nvSpPr>
        <p:spPr/>
        <p:txBody>
          <a:bodyPr/>
          <a:lstStyle/>
          <a:p>
            <a:fld id="{D99624C5-FDF6-4954-B8C3-64918F306FAA}" type="slidenum">
              <a:rPr lang="en-US" smtClean="0"/>
              <a:t>14</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1853377" y="3023419"/>
            <a:ext cx="1359310"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7" name="Rectangle: Rounded Corners 6">
            <a:extLst>
              <a:ext uri="{FF2B5EF4-FFF2-40B4-BE49-F238E27FC236}">
                <a16:creationId xmlns:a16="http://schemas.microsoft.com/office/drawing/2014/main" id="{44B28639-75F8-4291-B8DA-1C1FEC2D572B}"/>
              </a:ext>
            </a:extLst>
          </p:cNvPr>
          <p:cNvSpPr/>
          <p:nvPr/>
        </p:nvSpPr>
        <p:spPr>
          <a:xfrm>
            <a:off x="1853377" y="3827068"/>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cxnSp>
        <p:nvCxnSpPr>
          <p:cNvPr id="5" name="Straight Arrow Connector 4">
            <a:extLst>
              <a:ext uri="{FF2B5EF4-FFF2-40B4-BE49-F238E27FC236}">
                <a16:creationId xmlns:a16="http://schemas.microsoft.com/office/drawing/2014/main" id="{723C124C-1E8B-4CB5-A8BF-05BF48ABA47D}"/>
              </a:ext>
            </a:extLst>
          </p:cNvPr>
          <p:cNvCxnSpPr>
            <a:cxnSpLocks/>
            <a:stCxn id="3" idx="2"/>
          </p:cNvCxnSpPr>
          <p:nvPr/>
        </p:nvCxnSpPr>
        <p:spPr>
          <a:xfrm>
            <a:off x="2533032" y="3429000"/>
            <a:ext cx="0" cy="2027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22001E51-5DAF-4274-A01F-E8A22D395AB5}"/>
              </a:ext>
            </a:extLst>
          </p:cNvPr>
          <p:cNvSpPr/>
          <p:nvPr/>
        </p:nvSpPr>
        <p:spPr>
          <a:xfrm>
            <a:off x="1959136" y="4558410"/>
            <a:ext cx="1152776" cy="6035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L7 Routing </a:t>
            </a:r>
          </a:p>
        </p:txBody>
      </p:sp>
      <p:sp>
        <p:nvSpPr>
          <p:cNvPr id="10" name="Rectangle: Rounded Corners 9">
            <a:extLst>
              <a:ext uri="{FF2B5EF4-FFF2-40B4-BE49-F238E27FC236}">
                <a16:creationId xmlns:a16="http://schemas.microsoft.com/office/drawing/2014/main" id="{E83E1AE1-BF99-4361-9548-D9F986C1315C}"/>
              </a:ext>
            </a:extLst>
          </p:cNvPr>
          <p:cNvSpPr/>
          <p:nvPr/>
        </p:nvSpPr>
        <p:spPr>
          <a:xfrm>
            <a:off x="1959136" y="526503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Endpoint</a:t>
            </a:r>
          </a:p>
        </p:txBody>
      </p:sp>
      <p:sp>
        <p:nvSpPr>
          <p:cNvPr id="11" name="Rectangle: Rounded Corners 10">
            <a:extLst>
              <a:ext uri="{FF2B5EF4-FFF2-40B4-BE49-F238E27FC236}">
                <a16:creationId xmlns:a16="http://schemas.microsoft.com/office/drawing/2014/main" id="{857D81EF-3453-472F-9E1B-F87C15D85A77}"/>
              </a:ext>
            </a:extLst>
          </p:cNvPr>
          <p:cNvSpPr/>
          <p:nvPr/>
        </p:nvSpPr>
        <p:spPr>
          <a:xfrm>
            <a:off x="1952962" y="577050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Stages</a:t>
            </a:r>
          </a:p>
        </p:txBody>
      </p:sp>
      <p:sp>
        <p:nvSpPr>
          <p:cNvPr id="15" name="Rectangle: Rounded Corners 14">
            <a:extLst>
              <a:ext uri="{FF2B5EF4-FFF2-40B4-BE49-F238E27FC236}">
                <a16:creationId xmlns:a16="http://schemas.microsoft.com/office/drawing/2014/main" id="{0191B63B-CCDD-4C72-89D3-57C515056D3E}"/>
              </a:ext>
            </a:extLst>
          </p:cNvPr>
          <p:cNvSpPr/>
          <p:nvPr/>
        </p:nvSpPr>
        <p:spPr>
          <a:xfrm>
            <a:off x="4469554" y="41116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6" name="Rectangle: Rounded Corners 15">
            <a:extLst>
              <a:ext uri="{FF2B5EF4-FFF2-40B4-BE49-F238E27FC236}">
                <a16:creationId xmlns:a16="http://schemas.microsoft.com/office/drawing/2014/main" id="{9B21B1A3-DF76-47C1-B78C-1C288715DECC}"/>
              </a:ext>
            </a:extLst>
          </p:cNvPr>
          <p:cNvSpPr/>
          <p:nvPr/>
        </p:nvSpPr>
        <p:spPr>
          <a:xfrm>
            <a:off x="4621954" y="42640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7" name="Rectangle: Rounded Corners 16">
            <a:extLst>
              <a:ext uri="{FF2B5EF4-FFF2-40B4-BE49-F238E27FC236}">
                <a16:creationId xmlns:a16="http://schemas.microsoft.com/office/drawing/2014/main" id="{A44E8AE5-A368-4F78-87AB-63897DB111CB}"/>
              </a:ext>
            </a:extLst>
          </p:cNvPr>
          <p:cNvSpPr/>
          <p:nvPr/>
        </p:nvSpPr>
        <p:spPr>
          <a:xfrm>
            <a:off x="4774354" y="44164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8" name="Rectangle: Rounded Corners 17">
            <a:extLst>
              <a:ext uri="{FF2B5EF4-FFF2-40B4-BE49-F238E27FC236}">
                <a16:creationId xmlns:a16="http://schemas.microsoft.com/office/drawing/2014/main" id="{1CCF07CC-49AC-4BB1-BEB0-5424F5C77848}"/>
              </a:ext>
            </a:extLst>
          </p:cNvPr>
          <p:cNvSpPr/>
          <p:nvPr/>
        </p:nvSpPr>
        <p:spPr>
          <a:xfrm>
            <a:off x="4491674" y="52321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9" name="Rectangle: Rounded Corners 18">
            <a:extLst>
              <a:ext uri="{FF2B5EF4-FFF2-40B4-BE49-F238E27FC236}">
                <a16:creationId xmlns:a16="http://schemas.microsoft.com/office/drawing/2014/main" id="{034C4DCE-B0DC-4627-B5CA-8063F2CFACB4}"/>
              </a:ext>
            </a:extLst>
          </p:cNvPr>
          <p:cNvSpPr/>
          <p:nvPr/>
        </p:nvSpPr>
        <p:spPr>
          <a:xfrm>
            <a:off x="4644074" y="53845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20" name="Rectangle: Rounded Corners 19">
            <a:extLst>
              <a:ext uri="{FF2B5EF4-FFF2-40B4-BE49-F238E27FC236}">
                <a16:creationId xmlns:a16="http://schemas.microsoft.com/office/drawing/2014/main" id="{D4E06CC2-9DF9-4B16-A1F7-43B8CCDF1F34}"/>
              </a:ext>
            </a:extLst>
          </p:cNvPr>
          <p:cNvSpPr/>
          <p:nvPr/>
        </p:nvSpPr>
        <p:spPr>
          <a:xfrm>
            <a:off x="4796474" y="55369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cxnSp>
        <p:nvCxnSpPr>
          <p:cNvPr id="21" name="Straight Arrow Connector 20">
            <a:extLst>
              <a:ext uri="{FF2B5EF4-FFF2-40B4-BE49-F238E27FC236}">
                <a16:creationId xmlns:a16="http://schemas.microsoft.com/office/drawing/2014/main" id="{EC56A398-6A6C-4F9C-ADF9-F6E7AFA18777}"/>
              </a:ext>
            </a:extLst>
          </p:cNvPr>
          <p:cNvCxnSpPr>
            <a:stCxn id="7" idx="3"/>
          </p:cNvCxnSpPr>
          <p:nvPr/>
        </p:nvCxnSpPr>
        <p:spPr>
          <a:xfrm flipV="1">
            <a:off x="3212687" y="3429000"/>
            <a:ext cx="1123341" cy="1670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8FCF733-5849-4F75-8DB4-0DF9EF96D702}"/>
              </a:ext>
            </a:extLst>
          </p:cNvPr>
          <p:cNvCxnSpPr>
            <a:stCxn id="7" idx="3"/>
          </p:cNvCxnSpPr>
          <p:nvPr/>
        </p:nvCxnSpPr>
        <p:spPr>
          <a:xfrm flipV="1">
            <a:off x="3212687" y="4475620"/>
            <a:ext cx="1156092" cy="62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1C2E296-BBE9-46F6-8F73-71E39F55C9C8}"/>
              </a:ext>
            </a:extLst>
          </p:cNvPr>
          <p:cNvCxnSpPr>
            <a:stCxn id="7" idx="3"/>
          </p:cNvCxnSpPr>
          <p:nvPr/>
        </p:nvCxnSpPr>
        <p:spPr>
          <a:xfrm>
            <a:off x="3212687" y="5099118"/>
            <a:ext cx="1211828" cy="464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D26F7B13-F44F-44E9-BDD6-A2BE934A9750}"/>
              </a:ext>
            </a:extLst>
          </p:cNvPr>
          <p:cNvSpPr/>
          <p:nvPr/>
        </p:nvSpPr>
        <p:spPr>
          <a:xfrm>
            <a:off x="7649498" y="3906897"/>
            <a:ext cx="1671485" cy="612196"/>
          </a:xfrm>
          <a:prstGeom prst="round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Access Roles</a:t>
            </a:r>
          </a:p>
        </p:txBody>
      </p:sp>
      <p:cxnSp>
        <p:nvCxnSpPr>
          <p:cNvPr id="31" name="Straight Arrow Connector 30">
            <a:extLst>
              <a:ext uri="{FF2B5EF4-FFF2-40B4-BE49-F238E27FC236}">
                <a16:creationId xmlns:a16="http://schemas.microsoft.com/office/drawing/2014/main" id="{65346E27-48B6-4500-8BBD-ED3638B55EF5}"/>
              </a:ext>
            </a:extLst>
          </p:cNvPr>
          <p:cNvCxnSpPr>
            <a:stCxn id="14" idx="3"/>
          </p:cNvCxnSpPr>
          <p:nvPr/>
        </p:nvCxnSpPr>
        <p:spPr>
          <a:xfrm>
            <a:off x="6400800" y="3634317"/>
            <a:ext cx="1150376" cy="477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7F5C5B07-1BC3-4068-B023-DFA79D0BC6F1}"/>
              </a:ext>
            </a:extLst>
          </p:cNvPr>
          <p:cNvCxnSpPr>
            <a:cxnSpLocks/>
            <a:stCxn id="17" idx="3"/>
          </p:cNvCxnSpPr>
          <p:nvPr/>
        </p:nvCxnSpPr>
        <p:spPr>
          <a:xfrm flipV="1">
            <a:off x="6445839" y="4212995"/>
            <a:ext cx="1096298" cy="509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173F9C8-D7D3-4683-BE9B-54C729B54BBC}"/>
              </a:ext>
            </a:extLst>
          </p:cNvPr>
          <p:cNvCxnSpPr>
            <a:stCxn id="20" idx="3"/>
          </p:cNvCxnSpPr>
          <p:nvPr/>
        </p:nvCxnSpPr>
        <p:spPr>
          <a:xfrm flipV="1">
            <a:off x="6467959" y="4350774"/>
            <a:ext cx="1083217" cy="1492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itle 3">
            <a:extLst>
              <a:ext uri="{FF2B5EF4-FFF2-40B4-BE49-F238E27FC236}">
                <a16:creationId xmlns:a16="http://schemas.microsoft.com/office/drawing/2014/main" id="{A2B68DAC-057D-4B9F-AC8B-C9B09C0EA6AE}"/>
              </a:ext>
            </a:extLst>
          </p:cNvPr>
          <p:cNvSpPr txBox="1">
            <a:spLocks/>
          </p:cNvSpPr>
          <p:nvPr/>
        </p:nvSpPr>
        <p:spPr>
          <a:xfrm>
            <a:off x="736347" y="-162369"/>
            <a:ext cx="9087152" cy="1858434"/>
          </a:xfrm>
          <a:prstGeom prst="rect">
            <a:avLst/>
          </a:prstGeom>
        </p:spPr>
        <p:txBody>
          <a:bodyPr vert="horz" lIns="91440" tIns="45720" rIns="91440" bIns="45720" rtlCol="0" anchor="b">
            <a:normAutofit fontScale="90000" lnSpcReduction="10000"/>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Modern Serverless – Loosely Coupled</a:t>
            </a:r>
            <a:endParaRPr lang="en-US" sz="3200" dirty="0">
              <a:latin typeface="Leelawadee UI Semilight" panose="020B0402040204020203" pitchFamily="34" charset="-34"/>
              <a:cs typeface="Leelawadee UI Semilight" panose="020B0402040204020203" pitchFamily="34" charset="-34"/>
            </a:endParaRPr>
          </a:p>
        </p:txBody>
      </p:sp>
      <p:sp>
        <p:nvSpPr>
          <p:cNvPr id="4" name="Rectangle 3">
            <a:extLst>
              <a:ext uri="{FF2B5EF4-FFF2-40B4-BE49-F238E27FC236}">
                <a16:creationId xmlns:a16="http://schemas.microsoft.com/office/drawing/2014/main" id="{F35D95DF-B646-4997-AF18-FAA270EC64E7}"/>
              </a:ext>
            </a:extLst>
          </p:cNvPr>
          <p:cNvSpPr/>
          <p:nvPr/>
        </p:nvSpPr>
        <p:spPr>
          <a:xfrm>
            <a:off x="398463" y="1765277"/>
            <a:ext cx="11529391" cy="923330"/>
          </a:xfrm>
          <a:prstGeom prst="rect">
            <a:avLst/>
          </a:prstGeom>
        </p:spPr>
        <p:txBody>
          <a:bodyPr wrap="square">
            <a:spAutoFit/>
          </a:bodyPr>
          <a:lstStyle/>
          <a:p>
            <a:r>
              <a:rPr lang="en-US" dirty="0"/>
              <a:t>All of those functions require access roles to be able to talk to or do anything in our environment. A traditional application would likely have a firewall and maybe a few policies but in a serverless architecture </a:t>
            </a:r>
            <a:r>
              <a:rPr lang="en-US" b="1" dirty="0"/>
              <a:t>everything </a:t>
            </a:r>
            <a:r>
              <a:rPr lang="en-US" dirty="0"/>
              <a:t>has to have a role and policies applied to it that dictate what it can and can not do.</a:t>
            </a:r>
          </a:p>
        </p:txBody>
      </p:sp>
    </p:spTree>
    <p:extLst>
      <p:ext uri="{BB962C8B-B14F-4D97-AF65-F5344CB8AC3E}">
        <p14:creationId xmlns:p14="http://schemas.microsoft.com/office/powerpoint/2010/main" val="1711529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Rounded Corners 28">
            <a:extLst>
              <a:ext uri="{FF2B5EF4-FFF2-40B4-BE49-F238E27FC236}">
                <a16:creationId xmlns:a16="http://schemas.microsoft.com/office/drawing/2014/main" id="{4EDE7977-C3DF-4442-ACF6-CCF6E741BBD1}"/>
              </a:ext>
            </a:extLst>
          </p:cNvPr>
          <p:cNvSpPr/>
          <p:nvPr/>
        </p:nvSpPr>
        <p:spPr>
          <a:xfrm>
            <a:off x="1660816" y="3665166"/>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sp>
        <p:nvSpPr>
          <p:cNvPr id="12" name="Rectangle: Rounded Corners 11">
            <a:extLst>
              <a:ext uri="{FF2B5EF4-FFF2-40B4-BE49-F238E27FC236}">
                <a16:creationId xmlns:a16="http://schemas.microsoft.com/office/drawing/2014/main" id="{88526384-7F9A-47A7-B0AB-E207E118BBC0}"/>
              </a:ext>
            </a:extLst>
          </p:cNvPr>
          <p:cNvSpPr/>
          <p:nvPr/>
        </p:nvSpPr>
        <p:spPr>
          <a:xfrm>
            <a:off x="4424515" y="30234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3" name="Rectangle: Rounded Corners 12">
            <a:extLst>
              <a:ext uri="{FF2B5EF4-FFF2-40B4-BE49-F238E27FC236}">
                <a16:creationId xmlns:a16="http://schemas.microsoft.com/office/drawing/2014/main" id="{5B83CF29-6931-41E5-88CE-1287D4A42C2F}"/>
              </a:ext>
            </a:extLst>
          </p:cNvPr>
          <p:cNvSpPr/>
          <p:nvPr/>
        </p:nvSpPr>
        <p:spPr>
          <a:xfrm>
            <a:off x="4576915" y="31758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4" name="Rectangle: Rounded Corners 13">
            <a:extLst>
              <a:ext uri="{FF2B5EF4-FFF2-40B4-BE49-F238E27FC236}">
                <a16:creationId xmlns:a16="http://schemas.microsoft.com/office/drawing/2014/main" id="{DCCD0C5D-FC7E-46E2-8C1C-5ACE8FD1A38F}"/>
              </a:ext>
            </a:extLst>
          </p:cNvPr>
          <p:cNvSpPr/>
          <p:nvPr/>
        </p:nvSpPr>
        <p:spPr>
          <a:xfrm>
            <a:off x="4729315" y="33282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6" name="Slide Number Placeholder 5"/>
          <p:cNvSpPr>
            <a:spLocks noGrp="1"/>
          </p:cNvSpPr>
          <p:nvPr>
            <p:ph type="sldNum" sz="quarter" idx="12"/>
          </p:nvPr>
        </p:nvSpPr>
        <p:spPr/>
        <p:txBody>
          <a:bodyPr/>
          <a:lstStyle/>
          <a:p>
            <a:fld id="{D99624C5-FDF6-4954-B8C3-64918F306FAA}" type="slidenum">
              <a:rPr lang="en-US" smtClean="0"/>
              <a:t>15</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1853377" y="3023419"/>
            <a:ext cx="1359310"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7" name="Rectangle: Rounded Corners 6">
            <a:extLst>
              <a:ext uri="{FF2B5EF4-FFF2-40B4-BE49-F238E27FC236}">
                <a16:creationId xmlns:a16="http://schemas.microsoft.com/office/drawing/2014/main" id="{44B28639-75F8-4291-B8DA-1C1FEC2D572B}"/>
              </a:ext>
            </a:extLst>
          </p:cNvPr>
          <p:cNvSpPr/>
          <p:nvPr/>
        </p:nvSpPr>
        <p:spPr>
          <a:xfrm>
            <a:off x="1853377" y="3827068"/>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cxnSp>
        <p:nvCxnSpPr>
          <p:cNvPr id="5" name="Straight Arrow Connector 4">
            <a:extLst>
              <a:ext uri="{FF2B5EF4-FFF2-40B4-BE49-F238E27FC236}">
                <a16:creationId xmlns:a16="http://schemas.microsoft.com/office/drawing/2014/main" id="{723C124C-1E8B-4CB5-A8BF-05BF48ABA47D}"/>
              </a:ext>
            </a:extLst>
          </p:cNvPr>
          <p:cNvCxnSpPr>
            <a:cxnSpLocks/>
            <a:stCxn id="3" idx="2"/>
          </p:cNvCxnSpPr>
          <p:nvPr/>
        </p:nvCxnSpPr>
        <p:spPr>
          <a:xfrm>
            <a:off x="2533032" y="3429000"/>
            <a:ext cx="0" cy="2027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22001E51-5DAF-4274-A01F-E8A22D395AB5}"/>
              </a:ext>
            </a:extLst>
          </p:cNvPr>
          <p:cNvSpPr/>
          <p:nvPr/>
        </p:nvSpPr>
        <p:spPr>
          <a:xfrm>
            <a:off x="1959136" y="4558410"/>
            <a:ext cx="1152776" cy="6035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L7 Routing </a:t>
            </a:r>
          </a:p>
        </p:txBody>
      </p:sp>
      <p:sp>
        <p:nvSpPr>
          <p:cNvPr id="10" name="Rectangle: Rounded Corners 9">
            <a:extLst>
              <a:ext uri="{FF2B5EF4-FFF2-40B4-BE49-F238E27FC236}">
                <a16:creationId xmlns:a16="http://schemas.microsoft.com/office/drawing/2014/main" id="{E83E1AE1-BF99-4361-9548-D9F986C1315C}"/>
              </a:ext>
            </a:extLst>
          </p:cNvPr>
          <p:cNvSpPr/>
          <p:nvPr/>
        </p:nvSpPr>
        <p:spPr>
          <a:xfrm>
            <a:off x="1959136" y="526503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Endpoint</a:t>
            </a:r>
          </a:p>
        </p:txBody>
      </p:sp>
      <p:sp>
        <p:nvSpPr>
          <p:cNvPr id="11" name="Rectangle: Rounded Corners 10">
            <a:extLst>
              <a:ext uri="{FF2B5EF4-FFF2-40B4-BE49-F238E27FC236}">
                <a16:creationId xmlns:a16="http://schemas.microsoft.com/office/drawing/2014/main" id="{857D81EF-3453-472F-9E1B-F87C15D85A77}"/>
              </a:ext>
            </a:extLst>
          </p:cNvPr>
          <p:cNvSpPr/>
          <p:nvPr/>
        </p:nvSpPr>
        <p:spPr>
          <a:xfrm>
            <a:off x="1952962" y="577050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Stages</a:t>
            </a:r>
          </a:p>
        </p:txBody>
      </p:sp>
      <p:sp>
        <p:nvSpPr>
          <p:cNvPr id="15" name="Rectangle: Rounded Corners 14">
            <a:extLst>
              <a:ext uri="{FF2B5EF4-FFF2-40B4-BE49-F238E27FC236}">
                <a16:creationId xmlns:a16="http://schemas.microsoft.com/office/drawing/2014/main" id="{0191B63B-CCDD-4C72-89D3-57C515056D3E}"/>
              </a:ext>
            </a:extLst>
          </p:cNvPr>
          <p:cNvSpPr/>
          <p:nvPr/>
        </p:nvSpPr>
        <p:spPr>
          <a:xfrm>
            <a:off x="4469554" y="41116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6" name="Rectangle: Rounded Corners 15">
            <a:extLst>
              <a:ext uri="{FF2B5EF4-FFF2-40B4-BE49-F238E27FC236}">
                <a16:creationId xmlns:a16="http://schemas.microsoft.com/office/drawing/2014/main" id="{9B21B1A3-DF76-47C1-B78C-1C288715DECC}"/>
              </a:ext>
            </a:extLst>
          </p:cNvPr>
          <p:cNvSpPr/>
          <p:nvPr/>
        </p:nvSpPr>
        <p:spPr>
          <a:xfrm>
            <a:off x="4621954" y="42640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7" name="Rectangle: Rounded Corners 16">
            <a:extLst>
              <a:ext uri="{FF2B5EF4-FFF2-40B4-BE49-F238E27FC236}">
                <a16:creationId xmlns:a16="http://schemas.microsoft.com/office/drawing/2014/main" id="{A44E8AE5-A368-4F78-87AB-63897DB111CB}"/>
              </a:ext>
            </a:extLst>
          </p:cNvPr>
          <p:cNvSpPr/>
          <p:nvPr/>
        </p:nvSpPr>
        <p:spPr>
          <a:xfrm>
            <a:off x="4774354" y="44164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8" name="Rectangle: Rounded Corners 17">
            <a:extLst>
              <a:ext uri="{FF2B5EF4-FFF2-40B4-BE49-F238E27FC236}">
                <a16:creationId xmlns:a16="http://schemas.microsoft.com/office/drawing/2014/main" id="{1CCF07CC-49AC-4BB1-BEB0-5424F5C77848}"/>
              </a:ext>
            </a:extLst>
          </p:cNvPr>
          <p:cNvSpPr/>
          <p:nvPr/>
        </p:nvSpPr>
        <p:spPr>
          <a:xfrm>
            <a:off x="4491674" y="52321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9" name="Rectangle: Rounded Corners 18">
            <a:extLst>
              <a:ext uri="{FF2B5EF4-FFF2-40B4-BE49-F238E27FC236}">
                <a16:creationId xmlns:a16="http://schemas.microsoft.com/office/drawing/2014/main" id="{034C4DCE-B0DC-4627-B5CA-8063F2CFACB4}"/>
              </a:ext>
            </a:extLst>
          </p:cNvPr>
          <p:cNvSpPr/>
          <p:nvPr/>
        </p:nvSpPr>
        <p:spPr>
          <a:xfrm>
            <a:off x="4644074" y="53845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20" name="Rectangle: Rounded Corners 19">
            <a:extLst>
              <a:ext uri="{FF2B5EF4-FFF2-40B4-BE49-F238E27FC236}">
                <a16:creationId xmlns:a16="http://schemas.microsoft.com/office/drawing/2014/main" id="{D4E06CC2-9DF9-4B16-A1F7-43B8CCDF1F34}"/>
              </a:ext>
            </a:extLst>
          </p:cNvPr>
          <p:cNvSpPr/>
          <p:nvPr/>
        </p:nvSpPr>
        <p:spPr>
          <a:xfrm>
            <a:off x="4796474" y="55369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cxnSp>
        <p:nvCxnSpPr>
          <p:cNvPr id="21" name="Straight Arrow Connector 20">
            <a:extLst>
              <a:ext uri="{FF2B5EF4-FFF2-40B4-BE49-F238E27FC236}">
                <a16:creationId xmlns:a16="http://schemas.microsoft.com/office/drawing/2014/main" id="{EC56A398-6A6C-4F9C-ADF9-F6E7AFA18777}"/>
              </a:ext>
            </a:extLst>
          </p:cNvPr>
          <p:cNvCxnSpPr>
            <a:stCxn id="7" idx="3"/>
          </p:cNvCxnSpPr>
          <p:nvPr/>
        </p:nvCxnSpPr>
        <p:spPr>
          <a:xfrm flipV="1">
            <a:off x="3212687" y="3429000"/>
            <a:ext cx="1123341" cy="1670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8FCF733-5849-4F75-8DB4-0DF9EF96D702}"/>
              </a:ext>
            </a:extLst>
          </p:cNvPr>
          <p:cNvCxnSpPr>
            <a:stCxn id="7" idx="3"/>
          </p:cNvCxnSpPr>
          <p:nvPr/>
        </p:nvCxnSpPr>
        <p:spPr>
          <a:xfrm flipV="1">
            <a:off x="3212687" y="4475620"/>
            <a:ext cx="1156092" cy="62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1C2E296-BBE9-46F6-8F73-71E39F55C9C8}"/>
              </a:ext>
            </a:extLst>
          </p:cNvPr>
          <p:cNvCxnSpPr>
            <a:stCxn id="7" idx="3"/>
          </p:cNvCxnSpPr>
          <p:nvPr/>
        </p:nvCxnSpPr>
        <p:spPr>
          <a:xfrm>
            <a:off x="3212687" y="5099118"/>
            <a:ext cx="1211828" cy="464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D26F7B13-F44F-44E9-BDD6-A2BE934A9750}"/>
              </a:ext>
            </a:extLst>
          </p:cNvPr>
          <p:cNvSpPr/>
          <p:nvPr/>
        </p:nvSpPr>
        <p:spPr>
          <a:xfrm>
            <a:off x="7649498" y="3906897"/>
            <a:ext cx="1671485" cy="612196"/>
          </a:xfrm>
          <a:prstGeom prst="round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Access Roles</a:t>
            </a:r>
          </a:p>
        </p:txBody>
      </p:sp>
      <p:cxnSp>
        <p:nvCxnSpPr>
          <p:cNvPr id="31" name="Straight Arrow Connector 30">
            <a:extLst>
              <a:ext uri="{FF2B5EF4-FFF2-40B4-BE49-F238E27FC236}">
                <a16:creationId xmlns:a16="http://schemas.microsoft.com/office/drawing/2014/main" id="{65346E27-48B6-4500-8BBD-ED3638B55EF5}"/>
              </a:ext>
            </a:extLst>
          </p:cNvPr>
          <p:cNvCxnSpPr>
            <a:stCxn id="14" idx="3"/>
          </p:cNvCxnSpPr>
          <p:nvPr/>
        </p:nvCxnSpPr>
        <p:spPr>
          <a:xfrm>
            <a:off x="6400800" y="3634317"/>
            <a:ext cx="1150376" cy="477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7F5C5B07-1BC3-4068-B023-DFA79D0BC6F1}"/>
              </a:ext>
            </a:extLst>
          </p:cNvPr>
          <p:cNvCxnSpPr>
            <a:cxnSpLocks/>
            <a:stCxn id="17" idx="3"/>
          </p:cNvCxnSpPr>
          <p:nvPr/>
        </p:nvCxnSpPr>
        <p:spPr>
          <a:xfrm flipV="1">
            <a:off x="6445839" y="4212995"/>
            <a:ext cx="1096298" cy="509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173F9C8-D7D3-4683-BE9B-54C729B54BBC}"/>
              </a:ext>
            </a:extLst>
          </p:cNvPr>
          <p:cNvCxnSpPr>
            <a:stCxn id="20" idx="3"/>
          </p:cNvCxnSpPr>
          <p:nvPr/>
        </p:nvCxnSpPr>
        <p:spPr>
          <a:xfrm flipV="1">
            <a:off x="6467959" y="4350774"/>
            <a:ext cx="1083217" cy="1492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F6B7D780-FCAD-4138-9178-41CF5D7E8560}"/>
              </a:ext>
            </a:extLst>
          </p:cNvPr>
          <p:cNvCxnSpPr>
            <a:cxnSpLocks/>
          </p:cNvCxnSpPr>
          <p:nvPr/>
        </p:nvCxnSpPr>
        <p:spPr>
          <a:xfrm flipH="1" flipV="1">
            <a:off x="6422920" y="3491225"/>
            <a:ext cx="45039" cy="1088270"/>
          </a:xfrm>
          <a:prstGeom prst="bentConnector3">
            <a:avLst>
              <a:gd name="adj1" fmla="val -507560"/>
            </a:avLst>
          </a:prstGeom>
          <a:ln>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8598DCFE-225B-40CD-B412-7D4B996A3705}"/>
              </a:ext>
            </a:extLst>
          </p:cNvPr>
          <p:cNvCxnSpPr>
            <a:cxnSpLocks/>
          </p:cNvCxnSpPr>
          <p:nvPr/>
        </p:nvCxnSpPr>
        <p:spPr>
          <a:xfrm flipH="1" flipV="1">
            <a:off x="6456899" y="4818580"/>
            <a:ext cx="22120" cy="1120491"/>
          </a:xfrm>
          <a:prstGeom prst="bentConnector3">
            <a:avLst>
              <a:gd name="adj1" fmla="val -1033454"/>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5" name="Title 3">
            <a:extLst>
              <a:ext uri="{FF2B5EF4-FFF2-40B4-BE49-F238E27FC236}">
                <a16:creationId xmlns:a16="http://schemas.microsoft.com/office/drawing/2014/main" id="{F1F5EBA2-1DEF-4C5D-B84D-292A09F54C5B}"/>
              </a:ext>
            </a:extLst>
          </p:cNvPr>
          <p:cNvSpPr txBox="1">
            <a:spLocks/>
          </p:cNvSpPr>
          <p:nvPr/>
        </p:nvSpPr>
        <p:spPr>
          <a:xfrm>
            <a:off x="736347" y="-162369"/>
            <a:ext cx="9087152" cy="1858434"/>
          </a:xfrm>
          <a:prstGeom prst="rect">
            <a:avLst/>
          </a:prstGeom>
        </p:spPr>
        <p:txBody>
          <a:bodyPr vert="horz" lIns="91440" tIns="45720" rIns="91440" bIns="45720" rtlCol="0" anchor="b">
            <a:normAutofit fontScale="90000" lnSpcReduction="10000"/>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Modern Serverless – Loosely Coupled</a:t>
            </a:r>
            <a:endParaRPr lang="en-US" sz="3200" dirty="0">
              <a:latin typeface="Leelawadee UI Semilight" panose="020B0402040204020203" pitchFamily="34" charset="-34"/>
              <a:cs typeface="Leelawadee UI Semilight" panose="020B0402040204020203" pitchFamily="34" charset="-34"/>
            </a:endParaRPr>
          </a:p>
        </p:txBody>
      </p:sp>
      <p:sp>
        <p:nvSpPr>
          <p:cNvPr id="4" name="Rectangle 3">
            <a:extLst>
              <a:ext uri="{FF2B5EF4-FFF2-40B4-BE49-F238E27FC236}">
                <a16:creationId xmlns:a16="http://schemas.microsoft.com/office/drawing/2014/main" id="{43FFF7B4-3C3F-4F9F-8EC6-73D5094895FC}"/>
              </a:ext>
            </a:extLst>
          </p:cNvPr>
          <p:cNvSpPr/>
          <p:nvPr/>
        </p:nvSpPr>
        <p:spPr>
          <a:xfrm>
            <a:off x="287572" y="1753502"/>
            <a:ext cx="11616855" cy="923330"/>
          </a:xfrm>
          <a:prstGeom prst="rect">
            <a:avLst/>
          </a:prstGeom>
        </p:spPr>
        <p:txBody>
          <a:bodyPr wrap="square">
            <a:spAutoFit/>
          </a:bodyPr>
          <a:lstStyle/>
          <a:p>
            <a:r>
              <a:rPr lang="en-US" dirty="0"/>
              <a:t>Those policies allow some functions, to talk to or call other functions. So now we have an API Gateway that potentially called a single front end service, and that service is calling multiple back end (or side ways front end services). </a:t>
            </a:r>
          </a:p>
        </p:txBody>
      </p:sp>
    </p:spTree>
    <p:extLst>
      <p:ext uri="{BB962C8B-B14F-4D97-AF65-F5344CB8AC3E}">
        <p14:creationId xmlns:p14="http://schemas.microsoft.com/office/powerpoint/2010/main" val="37904037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Rounded Corners 28">
            <a:extLst>
              <a:ext uri="{FF2B5EF4-FFF2-40B4-BE49-F238E27FC236}">
                <a16:creationId xmlns:a16="http://schemas.microsoft.com/office/drawing/2014/main" id="{4EDE7977-C3DF-4442-ACF6-CCF6E741BBD1}"/>
              </a:ext>
            </a:extLst>
          </p:cNvPr>
          <p:cNvSpPr/>
          <p:nvPr/>
        </p:nvSpPr>
        <p:spPr>
          <a:xfrm>
            <a:off x="1660816" y="3665166"/>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sp>
        <p:nvSpPr>
          <p:cNvPr id="12" name="Rectangle: Rounded Corners 11">
            <a:extLst>
              <a:ext uri="{FF2B5EF4-FFF2-40B4-BE49-F238E27FC236}">
                <a16:creationId xmlns:a16="http://schemas.microsoft.com/office/drawing/2014/main" id="{88526384-7F9A-47A7-B0AB-E207E118BBC0}"/>
              </a:ext>
            </a:extLst>
          </p:cNvPr>
          <p:cNvSpPr/>
          <p:nvPr/>
        </p:nvSpPr>
        <p:spPr>
          <a:xfrm>
            <a:off x="4424515" y="30234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3" name="Rectangle: Rounded Corners 12">
            <a:extLst>
              <a:ext uri="{FF2B5EF4-FFF2-40B4-BE49-F238E27FC236}">
                <a16:creationId xmlns:a16="http://schemas.microsoft.com/office/drawing/2014/main" id="{5B83CF29-6931-41E5-88CE-1287D4A42C2F}"/>
              </a:ext>
            </a:extLst>
          </p:cNvPr>
          <p:cNvSpPr/>
          <p:nvPr/>
        </p:nvSpPr>
        <p:spPr>
          <a:xfrm>
            <a:off x="4576915" y="31758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4" name="Rectangle: Rounded Corners 13">
            <a:extLst>
              <a:ext uri="{FF2B5EF4-FFF2-40B4-BE49-F238E27FC236}">
                <a16:creationId xmlns:a16="http://schemas.microsoft.com/office/drawing/2014/main" id="{DCCD0C5D-FC7E-46E2-8C1C-5ACE8FD1A38F}"/>
              </a:ext>
            </a:extLst>
          </p:cNvPr>
          <p:cNvSpPr/>
          <p:nvPr/>
        </p:nvSpPr>
        <p:spPr>
          <a:xfrm>
            <a:off x="4729315" y="33282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6" name="Slide Number Placeholder 5"/>
          <p:cNvSpPr>
            <a:spLocks noGrp="1"/>
          </p:cNvSpPr>
          <p:nvPr>
            <p:ph type="sldNum" sz="quarter" idx="12"/>
          </p:nvPr>
        </p:nvSpPr>
        <p:spPr/>
        <p:txBody>
          <a:bodyPr/>
          <a:lstStyle/>
          <a:p>
            <a:fld id="{D99624C5-FDF6-4954-B8C3-64918F306FAA}" type="slidenum">
              <a:rPr lang="en-US" smtClean="0"/>
              <a:t>16</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1853377" y="3023419"/>
            <a:ext cx="1359310"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7" name="Rectangle: Rounded Corners 6">
            <a:extLst>
              <a:ext uri="{FF2B5EF4-FFF2-40B4-BE49-F238E27FC236}">
                <a16:creationId xmlns:a16="http://schemas.microsoft.com/office/drawing/2014/main" id="{44B28639-75F8-4291-B8DA-1C1FEC2D572B}"/>
              </a:ext>
            </a:extLst>
          </p:cNvPr>
          <p:cNvSpPr/>
          <p:nvPr/>
        </p:nvSpPr>
        <p:spPr>
          <a:xfrm>
            <a:off x="1853377" y="3827068"/>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cxnSp>
        <p:nvCxnSpPr>
          <p:cNvPr id="5" name="Straight Arrow Connector 4">
            <a:extLst>
              <a:ext uri="{FF2B5EF4-FFF2-40B4-BE49-F238E27FC236}">
                <a16:creationId xmlns:a16="http://schemas.microsoft.com/office/drawing/2014/main" id="{723C124C-1E8B-4CB5-A8BF-05BF48ABA47D}"/>
              </a:ext>
            </a:extLst>
          </p:cNvPr>
          <p:cNvCxnSpPr>
            <a:cxnSpLocks/>
            <a:stCxn id="3" idx="2"/>
          </p:cNvCxnSpPr>
          <p:nvPr/>
        </p:nvCxnSpPr>
        <p:spPr>
          <a:xfrm>
            <a:off x="2533032" y="3429000"/>
            <a:ext cx="0" cy="2027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22001E51-5DAF-4274-A01F-E8A22D395AB5}"/>
              </a:ext>
            </a:extLst>
          </p:cNvPr>
          <p:cNvSpPr/>
          <p:nvPr/>
        </p:nvSpPr>
        <p:spPr>
          <a:xfrm>
            <a:off x="1959136" y="4558410"/>
            <a:ext cx="1152776" cy="6035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L7 Routing </a:t>
            </a:r>
          </a:p>
        </p:txBody>
      </p:sp>
      <p:sp>
        <p:nvSpPr>
          <p:cNvPr id="10" name="Rectangle: Rounded Corners 9">
            <a:extLst>
              <a:ext uri="{FF2B5EF4-FFF2-40B4-BE49-F238E27FC236}">
                <a16:creationId xmlns:a16="http://schemas.microsoft.com/office/drawing/2014/main" id="{E83E1AE1-BF99-4361-9548-D9F986C1315C}"/>
              </a:ext>
            </a:extLst>
          </p:cNvPr>
          <p:cNvSpPr/>
          <p:nvPr/>
        </p:nvSpPr>
        <p:spPr>
          <a:xfrm>
            <a:off x="1959136" y="526503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Endpoint</a:t>
            </a:r>
          </a:p>
        </p:txBody>
      </p:sp>
      <p:sp>
        <p:nvSpPr>
          <p:cNvPr id="11" name="Rectangle: Rounded Corners 10">
            <a:extLst>
              <a:ext uri="{FF2B5EF4-FFF2-40B4-BE49-F238E27FC236}">
                <a16:creationId xmlns:a16="http://schemas.microsoft.com/office/drawing/2014/main" id="{857D81EF-3453-472F-9E1B-F87C15D85A77}"/>
              </a:ext>
            </a:extLst>
          </p:cNvPr>
          <p:cNvSpPr/>
          <p:nvPr/>
        </p:nvSpPr>
        <p:spPr>
          <a:xfrm>
            <a:off x="1952962" y="577050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Stages</a:t>
            </a:r>
          </a:p>
        </p:txBody>
      </p:sp>
      <p:sp>
        <p:nvSpPr>
          <p:cNvPr id="15" name="Rectangle: Rounded Corners 14">
            <a:extLst>
              <a:ext uri="{FF2B5EF4-FFF2-40B4-BE49-F238E27FC236}">
                <a16:creationId xmlns:a16="http://schemas.microsoft.com/office/drawing/2014/main" id="{0191B63B-CCDD-4C72-89D3-57C515056D3E}"/>
              </a:ext>
            </a:extLst>
          </p:cNvPr>
          <p:cNvSpPr/>
          <p:nvPr/>
        </p:nvSpPr>
        <p:spPr>
          <a:xfrm>
            <a:off x="4469554" y="41116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6" name="Rectangle: Rounded Corners 15">
            <a:extLst>
              <a:ext uri="{FF2B5EF4-FFF2-40B4-BE49-F238E27FC236}">
                <a16:creationId xmlns:a16="http://schemas.microsoft.com/office/drawing/2014/main" id="{9B21B1A3-DF76-47C1-B78C-1C288715DECC}"/>
              </a:ext>
            </a:extLst>
          </p:cNvPr>
          <p:cNvSpPr/>
          <p:nvPr/>
        </p:nvSpPr>
        <p:spPr>
          <a:xfrm>
            <a:off x="4621954" y="42640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7" name="Rectangle: Rounded Corners 16">
            <a:extLst>
              <a:ext uri="{FF2B5EF4-FFF2-40B4-BE49-F238E27FC236}">
                <a16:creationId xmlns:a16="http://schemas.microsoft.com/office/drawing/2014/main" id="{A44E8AE5-A368-4F78-87AB-63897DB111CB}"/>
              </a:ext>
            </a:extLst>
          </p:cNvPr>
          <p:cNvSpPr/>
          <p:nvPr/>
        </p:nvSpPr>
        <p:spPr>
          <a:xfrm>
            <a:off x="4774354" y="44164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8" name="Rectangle: Rounded Corners 17">
            <a:extLst>
              <a:ext uri="{FF2B5EF4-FFF2-40B4-BE49-F238E27FC236}">
                <a16:creationId xmlns:a16="http://schemas.microsoft.com/office/drawing/2014/main" id="{1CCF07CC-49AC-4BB1-BEB0-5424F5C77848}"/>
              </a:ext>
            </a:extLst>
          </p:cNvPr>
          <p:cNvSpPr/>
          <p:nvPr/>
        </p:nvSpPr>
        <p:spPr>
          <a:xfrm>
            <a:off x="4491674" y="52321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9" name="Rectangle: Rounded Corners 18">
            <a:extLst>
              <a:ext uri="{FF2B5EF4-FFF2-40B4-BE49-F238E27FC236}">
                <a16:creationId xmlns:a16="http://schemas.microsoft.com/office/drawing/2014/main" id="{034C4DCE-B0DC-4627-B5CA-8063F2CFACB4}"/>
              </a:ext>
            </a:extLst>
          </p:cNvPr>
          <p:cNvSpPr/>
          <p:nvPr/>
        </p:nvSpPr>
        <p:spPr>
          <a:xfrm>
            <a:off x="4644074" y="53845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20" name="Rectangle: Rounded Corners 19">
            <a:extLst>
              <a:ext uri="{FF2B5EF4-FFF2-40B4-BE49-F238E27FC236}">
                <a16:creationId xmlns:a16="http://schemas.microsoft.com/office/drawing/2014/main" id="{D4E06CC2-9DF9-4B16-A1F7-43B8CCDF1F34}"/>
              </a:ext>
            </a:extLst>
          </p:cNvPr>
          <p:cNvSpPr/>
          <p:nvPr/>
        </p:nvSpPr>
        <p:spPr>
          <a:xfrm>
            <a:off x="4796474" y="55369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cxnSp>
        <p:nvCxnSpPr>
          <p:cNvPr id="21" name="Straight Arrow Connector 20">
            <a:extLst>
              <a:ext uri="{FF2B5EF4-FFF2-40B4-BE49-F238E27FC236}">
                <a16:creationId xmlns:a16="http://schemas.microsoft.com/office/drawing/2014/main" id="{EC56A398-6A6C-4F9C-ADF9-F6E7AFA18777}"/>
              </a:ext>
            </a:extLst>
          </p:cNvPr>
          <p:cNvCxnSpPr>
            <a:stCxn id="7" idx="3"/>
          </p:cNvCxnSpPr>
          <p:nvPr/>
        </p:nvCxnSpPr>
        <p:spPr>
          <a:xfrm flipV="1">
            <a:off x="3212687" y="3429000"/>
            <a:ext cx="1123341" cy="1670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8FCF733-5849-4F75-8DB4-0DF9EF96D702}"/>
              </a:ext>
            </a:extLst>
          </p:cNvPr>
          <p:cNvCxnSpPr>
            <a:stCxn id="7" idx="3"/>
          </p:cNvCxnSpPr>
          <p:nvPr/>
        </p:nvCxnSpPr>
        <p:spPr>
          <a:xfrm flipV="1">
            <a:off x="3212687" y="4475620"/>
            <a:ext cx="1156092" cy="62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1C2E296-BBE9-46F6-8F73-71E39F55C9C8}"/>
              </a:ext>
            </a:extLst>
          </p:cNvPr>
          <p:cNvCxnSpPr>
            <a:stCxn id="7" idx="3"/>
          </p:cNvCxnSpPr>
          <p:nvPr/>
        </p:nvCxnSpPr>
        <p:spPr>
          <a:xfrm>
            <a:off x="3212687" y="5099118"/>
            <a:ext cx="1211828" cy="464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Rounded Corners 26">
            <a:extLst>
              <a:ext uri="{FF2B5EF4-FFF2-40B4-BE49-F238E27FC236}">
                <a16:creationId xmlns:a16="http://schemas.microsoft.com/office/drawing/2014/main" id="{340F12D0-9D8A-46FC-BFCA-AFE4EB1BB3AF}"/>
              </a:ext>
            </a:extLst>
          </p:cNvPr>
          <p:cNvSpPr/>
          <p:nvPr/>
        </p:nvSpPr>
        <p:spPr>
          <a:xfrm>
            <a:off x="7649498" y="3023419"/>
            <a:ext cx="1671485" cy="612196"/>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Store</a:t>
            </a:r>
          </a:p>
        </p:txBody>
      </p:sp>
      <p:sp>
        <p:nvSpPr>
          <p:cNvPr id="28" name="Rectangle: Rounded Corners 27">
            <a:extLst>
              <a:ext uri="{FF2B5EF4-FFF2-40B4-BE49-F238E27FC236}">
                <a16:creationId xmlns:a16="http://schemas.microsoft.com/office/drawing/2014/main" id="{D26F7B13-F44F-44E9-BDD6-A2BE934A9750}"/>
              </a:ext>
            </a:extLst>
          </p:cNvPr>
          <p:cNvSpPr/>
          <p:nvPr/>
        </p:nvSpPr>
        <p:spPr>
          <a:xfrm>
            <a:off x="7649498" y="3906897"/>
            <a:ext cx="1671485" cy="612196"/>
          </a:xfrm>
          <a:prstGeom prst="round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Access Roles</a:t>
            </a:r>
          </a:p>
        </p:txBody>
      </p:sp>
      <p:cxnSp>
        <p:nvCxnSpPr>
          <p:cNvPr id="31" name="Straight Arrow Connector 30">
            <a:extLst>
              <a:ext uri="{FF2B5EF4-FFF2-40B4-BE49-F238E27FC236}">
                <a16:creationId xmlns:a16="http://schemas.microsoft.com/office/drawing/2014/main" id="{65346E27-48B6-4500-8BBD-ED3638B55EF5}"/>
              </a:ext>
            </a:extLst>
          </p:cNvPr>
          <p:cNvCxnSpPr>
            <a:stCxn id="14" idx="3"/>
          </p:cNvCxnSpPr>
          <p:nvPr/>
        </p:nvCxnSpPr>
        <p:spPr>
          <a:xfrm>
            <a:off x="6400800" y="3634317"/>
            <a:ext cx="1150376" cy="477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7F5C5B07-1BC3-4068-B023-DFA79D0BC6F1}"/>
              </a:ext>
            </a:extLst>
          </p:cNvPr>
          <p:cNvCxnSpPr>
            <a:cxnSpLocks/>
            <a:stCxn id="17" idx="3"/>
          </p:cNvCxnSpPr>
          <p:nvPr/>
        </p:nvCxnSpPr>
        <p:spPr>
          <a:xfrm flipV="1">
            <a:off x="6445839" y="4212995"/>
            <a:ext cx="1096298" cy="509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173F9C8-D7D3-4683-BE9B-54C729B54BBC}"/>
              </a:ext>
            </a:extLst>
          </p:cNvPr>
          <p:cNvCxnSpPr>
            <a:stCxn id="20" idx="3"/>
          </p:cNvCxnSpPr>
          <p:nvPr/>
        </p:nvCxnSpPr>
        <p:spPr>
          <a:xfrm flipV="1">
            <a:off x="6467959" y="4350774"/>
            <a:ext cx="1083217" cy="1492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4A0091D-1C1C-421C-BA84-350616BE7D2E}"/>
              </a:ext>
            </a:extLst>
          </p:cNvPr>
          <p:cNvCxnSpPr>
            <a:stCxn id="14" idx="3"/>
          </p:cNvCxnSpPr>
          <p:nvPr/>
        </p:nvCxnSpPr>
        <p:spPr>
          <a:xfrm flipV="1">
            <a:off x="6400800" y="3390642"/>
            <a:ext cx="1150376" cy="243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F6B7D780-FCAD-4138-9178-41CF5D7E8560}"/>
              </a:ext>
            </a:extLst>
          </p:cNvPr>
          <p:cNvCxnSpPr>
            <a:cxnSpLocks/>
          </p:cNvCxnSpPr>
          <p:nvPr/>
        </p:nvCxnSpPr>
        <p:spPr>
          <a:xfrm flipH="1" flipV="1">
            <a:off x="6422920" y="3491225"/>
            <a:ext cx="45039" cy="1088270"/>
          </a:xfrm>
          <a:prstGeom prst="bentConnector3">
            <a:avLst>
              <a:gd name="adj1" fmla="val -507560"/>
            </a:avLst>
          </a:prstGeom>
          <a:ln>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8598DCFE-225B-40CD-B412-7D4B996A3705}"/>
              </a:ext>
            </a:extLst>
          </p:cNvPr>
          <p:cNvCxnSpPr>
            <a:cxnSpLocks/>
          </p:cNvCxnSpPr>
          <p:nvPr/>
        </p:nvCxnSpPr>
        <p:spPr>
          <a:xfrm flipH="1" flipV="1">
            <a:off x="6456899" y="4818580"/>
            <a:ext cx="22120" cy="1120491"/>
          </a:xfrm>
          <a:prstGeom prst="bentConnector3">
            <a:avLst>
              <a:gd name="adj1" fmla="val -1033454"/>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8AAF363-2AEE-4853-B312-F881AF80857B}"/>
              </a:ext>
            </a:extLst>
          </p:cNvPr>
          <p:cNvCxnSpPr>
            <a:stCxn id="28" idx="0"/>
          </p:cNvCxnSpPr>
          <p:nvPr/>
        </p:nvCxnSpPr>
        <p:spPr>
          <a:xfrm flipH="1" flipV="1">
            <a:off x="8485240" y="3665166"/>
            <a:ext cx="1" cy="2417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itle 3">
            <a:extLst>
              <a:ext uri="{FF2B5EF4-FFF2-40B4-BE49-F238E27FC236}">
                <a16:creationId xmlns:a16="http://schemas.microsoft.com/office/drawing/2014/main" id="{26B671BD-4453-476B-946E-CDD1851E2B58}"/>
              </a:ext>
            </a:extLst>
          </p:cNvPr>
          <p:cNvSpPr txBox="1">
            <a:spLocks/>
          </p:cNvSpPr>
          <p:nvPr/>
        </p:nvSpPr>
        <p:spPr>
          <a:xfrm>
            <a:off x="736347" y="-162369"/>
            <a:ext cx="9087152" cy="1858434"/>
          </a:xfrm>
          <a:prstGeom prst="rect">
            <a:avLst/>
          </a:prstGeom>
        </p:spPr>
        <p:txBody>
          <a:bodyPr vert="horz" lIns="91440" tIns="45720" rIns="91440" bIns="45720" rtlCol="0" anchor="b">
            <a:normAutofit fontScale="90000" lnSpcReduction="10000"/>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Modern Serverless – Loosely Coupled</a:t>
            </a:r>
            <a:endParaRPr lang="en-US" sz="3200" dirty="0">
              <a:latin typeface="Leelawadee UI Semilight" panose="020B0402040204020203" pitchFamily="34" charset="-34"/>
              <a:cs typeface="Leelawadee UI Semilight" panose="020B0402040204020203" pitchFamily="34" charset="-34"/>
            </a:endParaRPr>
          </a:p>
        </p:txBody>
      </p:sp>
      <p:sp>
        <p:nvSpPr>
          <p:cNvPr id="4" name="Rectangle 3">
            <a:extLst>
              <a:ext uri="{FF2B5EF4-FFF2-40B4-BE49-F238E27FC236}">
                <a16:creationId xmlns:a16="http://schemas.microsoft.com/office/drawing/2014/main" id="{202539A7-4F12-4883-9A9E-90611F3E98CD}"/>
              </a:ext>
            </a:extLst>
          </p:cNvPr>
          <p:cNvSpPr/>
          <p:nvPr/>
        </p:nvSpPr>
        <p:spPr>
          <a:xfrm>
            <a:off x="322926" y="1834599"/>
            <a:ext cx="11680466" cy="646331"/>
          </a:xfrm>
          <a:prstGeom prst="rect">
            <a:avLst/>
          </a:prstGeom>
        </p:spPr>
        <p:txBody>
          <a:bodyPr wrap="square">
            <a:spAutoFit/>
          </a:bodyPr>
          <a:lstStyle/>
          <a:p>
            <a:r>
              <a:rPr lang="en-US" dirty="0"/>
              <a:t>Some of these functions talk to a data store, be that files, or databases. They have to store their data in some place and it can’t be with the function itself. This is defined with access roles as well.</a:t>
            </a:r>
          </a:p>
        </p:txBody>
      </p:sp>
    </p:spTree>
    <p:extLst>
      <p:ext uri="{BB962C8B-B14F-4D97-AF65-F5344CB8AC3E}">
        <p14:creationId xmlns:p14="http://schemas.microsoft.com/office/powerpoint/2010/main" val="6105857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Rounded Corners 28">
            <a:extLst>
              <a:ext uri="{FF2B5EF4-FFF2-40B4-BE49-F238E27FC236}">
                <a16:creationId xmlns:a16="http://schemas.microsoft.com/office/drawing/2014/main" id="{4EDE7977-C3DF-4442-ACF6-CCF6E741BBD1}"/>
              </a:ext>
            </a:extLst>
          </p:cNvPr>
          <p:cNvSpPr/>
          <p:nvPr/>
        </p:nvSpPr>
        <p:spPr>
          <a:xfrm>
            <a:off x="1660816" y="3665166"/>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sp>
        <p:nvSpPr>
          <p:cNvPr id="12" name="Rectangle: Rounded Corners 11">
            <a:extLst>
              <a:ext uri="{FF2B5EF4-FFF2-40B4-BE49-F238E27FC236}">
                <a16:creationId xmlns:a16="http://schemas.microsoft.com/office/drawing/2014/main" id="{88526384-7F9A-47A7-B0AB-E207E118BBC0}"/>
              </a:ext>
            </a:extLst>
          </p:cNvPr>
          <p:cNvSpPr/>
          <p:nvPr/>
        </p:nvSpPr>
        <p:spPr>
          <a:xfrm>
            <a:off x="4424515" y="30234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3" name="Rectangle: Rounded Corners 12">
            <a:extLst>
              <a:ext uri="{FF2B5EF4-FFF2-40B4-BE49-F238E27FC236}">
                <a16:creationId xmlns:a16="http://schemas.microsoft.com/office/drawing/2014/main" id="{5B83CF29-6931-41E5-88CE-1287D4A42C2F}"/>
              </a:ext>
            </a:extLst>
          </p:cNvPr>
          <p:cNvSpPr/>
          <p:nvPr/>
        </p:nvSpPr>
        <p:spPr>
          <a:xfrm>
            <a:off x="4576915" y="31758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4" name="Rectangle: Rounded Corners 13">
            <a:extLst>
              <a:ext uri="{FF2B5EF4-FFF2-40B4-BE49-F238E27FC236}">
                <a16:creationId xmlns:a16="http://schemas.microsoft.com/office/drawing/2014/main" id="{DCCD0C5D-FC7E-46E2-8C1C-5ACE8FD1A38F}"/>
              </a:ext>
            </a:extLst>
          </p:cNvPr>
          <p:cNvSpPr/>
          <p:nvPr/>
        </p:nvSpPr>
        <p:spPr>
          <a:xfrm>
            <a:off x="4729315" y="33282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6" name="Slide Number Placeholder 5"/>
          <p:cNvSpPr>
            <a:spLocks noGrp="1"/>
          </p:cNvSpPr>
          <p:nvPr>
            <p:ph type="sldNum" sz="quarter" idx="12"/>
          </p:nvPr>
        </p:nvSpPr>
        <p:spPr/>
        <p:txBody>
          <a:bodyPr/>
          <a:lstStyle/>
          <a:p>
            <a:fld id="{D99624C5-FDF6-4954-B8C3-64918F306FAA}" type="slidenum">
              <a:rPr lang="en-US" smtClean="0"/>
              <a:t>17</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1853377" y="3023419"/>
            <a:ext cx="1359310"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7" name="Rectangle: Rounded Corners 6">
            <a:extLst>
              <a:ext uri="{FF2B5EF4-FFF2-40B4-BE49-F238E27FC236}">
                <a16:creationId xmlns:a16="http://schemas.microsoft.com/office/drawing/2014/main" id="{44B28639-75F8-4291-B8DA-1C1FEC2D572B}"/>
              </a:ext>
            </a:extLst>
          </p:cNvPr>
          <p:cNvSpPr/>
          <p:nvPr/>
        </p:nvSpPr>
        <p:spPr>
          <a:xfrm>
            <a:off x="1853377" y="3827068"/>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cxnSp>
        <p:nvCxnSpPr>
          <p:cNvPr id="5" name="Straight Arrow Connector 4">
            <a:extLst>
              <a:ext uri="{FF2B5EF4-FFF2-40B4-BE49-F238E27FC236}">
                <a16:creationId xmlns:a16="http://schemas.microsoft.com/office/drawing/2014/main" id="{723C124C-1E8B-4CB5-A8BF-05BF48ABA47D}"/>
              </a:ext>
            </a:extLst>
          </p:cNvPr>
          <p:cNvCxnSpPr>
            <a:cxnSpLocks/>
            <a:stCxn id="3" idx="2"/>
          </p:cNvCxnSpPr>
          <p:nvPr/>
        </p:nvCxnSpPr>
        <p:spPr>
          <a:xfrm>
            <a:off x="2533032" y="3429000"/>
            <a:ext cx="0" cy="2027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22001E51-5DAF-4274-A01F-E8A22D395AB5}"/>
              </a:ext>
            </a:extLst>
          </p:cNvPr>
          <p:cNvSpPr/>
          <p:nvPr/>
        </p:nvSpPr>
        <p:spPr>
          <a:xfrm>
            <a:off x="1959136" y="4558410"/>
            <a:ext cx="1152776" cy="6035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L7 Routing </a:t>
            </a:r>
          </a:p>
        </p:txBody>
      </p:sp>
      <p:sp>
        <p:nvSpPr>
          <p:cNvPr id="10" name="Rectangle: Rounded Corners 9">
            <a:extLst>
              <a:ext uri="{FF2B5EF4-FFF2-40B4-BE49-F238E27FC236}">
                <a16:creationId xmlns:a16="http://schemas.microsoft.com/office/drawing/2014/main" id="{E83E1AE1-BF99-4361-9548-D9F986C1315C}"/>
              </a:ext>
            </a:extLst>
          </p:cNvPr>
          <p:cNvSpPr/>
          <p:nvPr/>
        </p:nvSpPr>
        <p:spPr>
          <a:xfrm>
            <a:off x="1959136" y="526503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Endpoint</a:t>
            </a:r>
          </a:p>
        </p:txBody>
      </p:sp>
      <p:sp>
        <p:nvSpPr>
          <p:cNvPr id="11" name="Rectangle: Rounded Corners 10">
            <a:extLst>
              <a:ext uri="{FF2B5EF4-FFF2-40B4-BE49-F238E27FC236}">
                <a16:creationId xmlns:a16="http://schemas.microsoft.com/office/drawing/2014/main" id="{857D81EF-3453-472F-9E1B-F87C15D85A77}"/>
              </a:ext>
            </a:extLst>
          </p:cNvPr>
          <p:cNvSpPr/>
          <p:nvPr/>
        </p:nvSpPr>
        <p:spPr>
          <a:xfrm>
            <a:off x="1952962" y="577050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Stages</a:t>
            </a:r>
          </a:p>
        </p:txBody>
      </p:sp>
      <p:sp>
        <p:nvSpPr>
          <p:cNvPr id="15" name="Rectangle: Rounded Corners 14">
            <a:extLst>
              <a:ext uri="{FF2B5EF4-FFF2-40B4-BE49-F238E27FC236}">
                <a16:creationId xmlns:a16="http://schemas.microsoft.com/office/drawing/2014/main" id="{0191B63B-CCDD-4C72-89D3-57C515056D3E}"/>
              </a:ext>
            </a:extLst>
          </p:cNvPr>
          <p:cNvSpPr/>
          <p:nvPr/>
        </p:nvSpPr>
        <p:spPr>
          <a:xfrm>
            <a:off x="4469554" y="41116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6" name="Rectangle: Rounded Corners 15">
            <a:extLst>
              <a:ext uri="{FF2B5EF4-FFF2-40B4-BE49-F238E27FC236}">
                <a16:creationId xmlns:a16="http://schemas.microsoft.com/office/drawing/2014/main" id="{9B21B1A3-DF76-47C1-B78C-1C288715DECC}"/>
              </a:ext>
            </a:extLst>
          </p:cNvPr>
          <p:cNvSpPr/>
          <p:nvPr/>
        </p:nvSpPr>
        <p:spPr>
          <a:xfrm>
            <a:off x="4621954" y="42640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7" name="Rectangle: Rounded Corners 16">
            <a:extLst>
              <a:ext uri="{FF2B5EF4-FFF2-40B4-BE49-F238E27FC236}">
                <a16:creationId xmlns:a16="http://schemas.microsoft.com/office/drawing/2014/main" id="{A44E8AE5-A368-4F78-87AB-63897DB111CB}"/>
              </a:ext>
            </a:extLst>
          </p:cNvPr>
          <p:cNvSpPr/>
          <p:nvPr/>
        </p:nvSpPr>
        <p:spPr>
          <a:xfrm>
            <a:off x="4774354" y="44164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8" name="Rectangle: Rounded Corners 17">
            <a:extLst>
              <a:ext uri="{FF2B5EF4-FFF2-40B4-BE49-F238E27FC236}">
                <a16:creationId xmlns:a16="http://schemas.microsoft.com/office/drawing/2014/main" id="{1CCF07CC-49AC-4BB1-BEB0-5424F5C77848}"/>
              </a:ext>
            </a:extLst>
          </p:cNvPr>
          <p:cNvSpPr/>
          <p:nvPr/>
        </p:nvSpPr>
        <p:spPr>
          <a:xfrm>
            <a:off x="4491674" y="52321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9" name="Rectangle: Rounded Corners 18">
            <a:extLst>
              <a:ext uri="{FF2B5EF4-FFF2-40B4-BE49-F238E27FC236}">
                <a16:creationId xmlns:a16="http://schemas.microsoft.com/office/drawing/2014/main" id="{034C4DCE-B0DC-4627-B5CA-8063F2CFACB4}"/>
              </a:ext>
            </a:extLst>
          </p:cNvPr>
          <p:cNvSpPr/>
          <p:nvPr/>
        </p:nvSpPr>
        <p:spPr>
          <a:xfrm>
            <a:off x="4644074" y="53845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20" name="Rectangle: Rounded Corners 19">
            <a:extLst>
              <a:ext uri="{FF2B5EF4-FFF2-40B4-BE49-F238E27FC236}">
                <a16:creationId xmlns:a16="http://schemas.microsoft.com/office/drawing/2014/main" id="{D4E06CC2-9DF9-4B16-A1F7-43B8CCDF1F34}"/>
              </a:ext>
            </a:extLst>
          </p:cNvPr>
          <p:cNvSpPr/>
          <p:nvPr/>
        </p:nvSpPr>
        <p:spPr>
          <a:xfrm>
            <a:off x="4796474" y="55369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cxnSp>
        <p:nvCxnSpPr>
          <p:cNvPr id="21" name="Straight Arrow Connector 20">
            <a:extLst>
              <a:ext uri="{FF2B5EF4-FFF2-40B4-BE49-F238E27FC236}">
                <a16:creationId xmlns:a16="http://schemas.microsoft.com/office/drawing/2014/main" id="{EC56A398-6A6C-4F9C-ADF9-F6E7AFA18777}"/>
              </a:ext>
            </a:extLst>
          </p:cNvPr>
          <p:cNvCxnSpPr>
            <a:stCxn id="7" idx="3"/>
          </p:cNvCxnSpPr>
          <p:nvPr/>
        </p:nvCxnSpPr>
        <p:spPr>
          <a:xfrm flipV="1">
            <a:off x="3212687" y="3429000"/>
            <a:ext cx="1123341" cy="1670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8FCF733-5849-4F75-8DB4-0DF9EF96D702}"/>
              </a:ext>
            </a:extLst>
          </p:cNvPr>
          <p:cNvCxnSpPr>
            <a:stCxn id="7" idx="3"/>
          </p:cNvCxnSpPr>
          <p:nvPr/>
        </p:nvCxnSpPr>
        <p:spPr>
          <a:xfrm flipV="1">
            <a:off x="3212687" y="4475620"/>
            <a:ext cx="1156092" cy="62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1C2E296-BBE9-46F6-8F73-71E39F55C9C8}"/>
              </a:ext>
            </a:extLst>
          </p:cNvPr>
          <p:cNvCxnSpPr>
            <a:stCxn id="7" idx="3"/>
          </p:cNvCxnSpPr>
          <p:nvPr/>
        </p:nvCxnSpPr>
        <p:spPr>
          <a:xfrm>
            <a:off x="3212687" y="5099118"/>
            <a:ext cx="1211828" cy="464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Rounded Corners 26">
            <a:extLst>
              <a:ext uri="{FF2B5EF4-FFF2-40B4-BE49-F238E27FC236}">
                <a16:creationId xmlns:a16="http://schemas.microsoft.com/office/drawing/2014/main" id="{340F12D0-9D8A-46FC-BFCA-AFE4EB1BB3AF}"/>
              </a:ext>
            </a:extLst>
          </p:cNvPr>
          <p:cNvSpPr/>
          <p:nvPr/>
        </p:nvSpPr>
        <p:spPr>
          <a:xfrm>
            <a:off x="7649498" y="3023419"/>
            <a:ext cx="1671485" cy="612196"/>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Store</a:t>
            </a:r>
          </a:p>
        </p:txBody>
      </p:sp>
      <p:sp>
        <p:nvSpPr>
          <p:cNvPr id="28" name="Rectangle: Rounded Corners 27">
            <a:extLst>
              <a:ext uri="{FF2B5EF4-FFF2-40B4-BE49-F238E27FC236}">
                <a16:creationId xmlns:a16="http://schemas.microsoft.com/office/drawing/2014/main" id="{D26F7B13-F44F-44E9-BDD6-A2BE934A9750}"/>
              </a:ext>
            </a:extLst>
          </p:cNvPr>
          <p:cNvSpPr/>
          <p:nvPr/>
        </p:nvSpPr>
        <p:spPr>
          <a:xfrm>
            <a:off x="7649498" y="3906897"/>
            <a:ext cx="1671485" cy="612196"/>
          </a:xfrm>
          <a:prstGeom prst="round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Access Roles</a:t>
            </a:r>
          </a:p>
        </p:txBody>
      </p:sp>
      <p:cxnSp>
        <p:nvCxnSpPr>
          <p:cNvPr id="31" name="Straight Arrow Connector 30">
            <a:extLst>
              <a:ext uri="{FF2B5EF4-FFF2-40B4-BE49-F238E27FC236}">
                <a16:creationId xmlns:a16="http://schemas.microsoft.com/office/drawing/2014/main" id="{65346E27-48B6-4500-8BBD-ED3638B55EF5}"/>
              </a:ext>
            </a:extLst>
          </p:cNvPr>
          <p:cNvCxnSpPr>
            <a:stCxn id="14" idx="3"/>
          </p:cNvCxnSpPr>
          <p:nvPr/>
        </p:nvCxnSpPr>
        <p:spPr>
          <a:xfrm>
            <a:off x="6400800" y="3634317"/>
            <a:ext cx="1150376" cy="477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7F5C5B07-1BC3-4068-B023-DFA79D0BC6F1}"/>
              </a:ext>
            </a:extLst>
          </p:cNvPr>
          <p:cNvCxnSpPr>
            <a:cxnSpLocks/>
            <a:stCxn id="17" idx="3"/>
          </p:cNvCxnSpPr>
          <p:nvPr/>
        </p:nvCxnSpPr>
        <p:spPr>
          <a:xfrm flipV="1">
            <a:off x="6445839" y="4212995"/>
            <a:ext cx="1096298" cy="509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173F9C8-D7D3-4683-BE9B-54C729B54BBC}"/>
              </a:ext>
            </a:extLst>
          </p:cNvPr>
          <p:cNvCxnSpPr>
            <a:stCxn id="20" idx="3"/>
          </p:cNvCxnSpPr>
          <p:nvPr/>
        </p:nvCxnSpPr>
        <p:spPr>
          <a:xfrm flipV="1">
            <a:off x="6467959" y="4350774"/>
            <a:ext cx="1083217" cy="1492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4A0091D-1C1C-421C-BA84-350616BE7D2E}"/>
              </a:ext>
            </a:extLst>
          </p:cNvPr>
          <p:cNvCxnSpPr>
            <a:stCxn id="14" idx="3"/>
          </p:cNvCxnSpPr>
          <p:nvPr/>
        </p:nvCxnSpPr>
        <p:spPr>
          <a:xfrm flipV="1">
            <a:off x="6400800" y="3390642"/>
            <a:ext cx="1150376" cy="243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F6B7D780-FCAD-4138-9178-41CF5D7E8560}"/>
              </a:ext>
            </a:extLst>
          </p:cNvPr>
          <p:cNvCxnSpPr>
            <a:cxnSpLocks/>
          </p:cNvCxnSpPr>
          <p:nvPr/>
        </p:nvCxnSpPr>
        <p:spPr>
          <a:xfrm flipH="1" flipV="1">
            <a:off x="6422920" y="3491225"/>
            <a:ext cx="45039" cy="1088270"/>
          </a:xfrm>
          <a:prstGeom prst="bentConnector3">
            <a:avLst>
              <a:gd name="adj1" fmla="val -507560"/>
            </a:avLst>
          </a:prstGeom>
          <a:ln>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8598DCFE-225B-40CD-B412-7D4B996A3705}"/>
              </a:ext>
            </a:extLst>
          </p:cNvPr>
          <p:cNvCxnSpPr>
            <a:cxnSpLocks/>
          </p:cNvCxnSpPr>
          <p:nvPr/>
        </p:nvCxnSpPr>
        <p:spPr>
          <a:xfrm flipH="1" flipV="1">
            <a:off x="6456899" y="4818580"/>
            <a:ext cx="22120" cy="1120491"/>
          </a:xfrm>
          <a:prstGeom prst="bentConnector3">
            <a:avLst>
              <a:gd name="adj1" fmla="val -1033454"/>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8AAF363-2AEE-4853-B312-F881AF80857B}"/>
              </a:ext>
            </a:extLst>
          </p:cNvPr>
          <p:cNvCxnSpPr>
            <a:stCxn id="28" idx="0"/>
          </p:cNvCxnSpPr>
          <p:nvPr/>
        </p:nvCxnSpPr>
        <p:spPr>
          <a:xfrm flipH="1" flipV="1">
            <a:off x="8485240" y="3665166"/>
            <a:ext cx="1" cy="2417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84D05F24-1A04-4E54-85E7-149427138A0C}"/>
              </a:ext>
            </a:extLst>
          </p:cNvPr>
          <p:cNvCxnSpPr>
            <a:stCxn id="27" idx="3"/>
          </p:cNvCxnSpPr>
          <p:nvPr/>
        </p:nvCxnSpPr>
        <p:spPr>
          <a:xfrm flipH="1">
            <a:off x="6548286" y="3329517"/>
            <a:ext cx="2772697" cy="2667259"/>
          </a:xfrm>
          <a:prstGeom prst="bentConnector3">
            <a:avLst>
              <a:gd name="adj1" fmla="val -8245"/>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37" name="Title 3">
            <a:extLst>
              <a:ext uri="{FF2B5EF4-FFF2-40B4-BE49-F238E27FC236}">
                <a16:creationId xmlns:a16="http://schemas.microsoft.com/office/drawing/2014/main" id="{71F7EC50-677F-43F8-B1D7-A772BD549173}"/>
              </a:ext>
            </a:extLst>
          </p:cNvPr>
          <p:cNvSpPr txBox="1">
            <a:spLocks/>
          </p:cNvSpPr>
          <p:nvPr/>
        </p:nvSpPr>
        <p:spPr>
          <a:xfrm>
            <a:off x="736347" y="-162369"/>
            <a:ext cx="9087152" cy="1858434"/>
          </a:xfrm>
          <a:prstGeom prst="rect">
            <a:avLst/>
          </a:prstGeom>
        </p:spPr>
        <p:txBody>
          <a:bodyPr vert="horz" lIns="91440" tIns="45720" rIns="91440" bIns="45720" rtlCol="0" anchor="b">
            <a:normAutofit fontScale="90000" lnSpcReduction="10000"/>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Modern Serverless – Loosely Coupled</a:t>
            </a:r>
            <a:endParaRPr lang="en-US" sz="3200" dirty="0">
              <a:latin typeface="Leelawadee UI Semilight" panose="020B0402040204020203" pitchFamily="34" charset="-34"/>
              <a:cs typeface="Leelawadee UI Semilight" panose="020B0402040204020203" pitchFamily="34" charset="-34"/>
            </a:endParaRPr>
          </a:p>
        </p:txBody>
      </p:sp>
      <p:sp>
        <p:nvSpPr>
          <p:cNvPr id="4" name="Rectangle 3">
            <a:extLst>
              <a:ext uri="{FF2B5EF4-FFF2-40B4-BE49-F238E27FC236}">
                <a16:creationId xmlns:a16="http://schemas.microsoft.com/office/drawing/2014/main" id="{A5895185-0D9A-47BE-9E2B-C937BA69F75A}"/>
              </a:ext>
            </a:extLst>
          </p:cNvPr>
          <p:cNvSpPr/>
          <p:nvPr/>
        </p:nvSpPr>
        <p:spPr>
          <a:xfrm>
            <a:off x="220014" y="1742139"/>
            <a:ext cx="11751972" cy="1200329"/>
          </a:xfrm>
          <a:prstGeom prst="rect">
            <a:avLst/>
          </a:prstGeom>
        </p:spPr>
        <p:txBody>
          <a:bodyPr wrap="square">
            <a:spAutoFit/>
          </a:bodyPr>
          <a:lstStyle/>
          <a:p>
            <a:r>
              <a:rPr lang="en-US" dirty="0"/>
              <a:t>If the data stores are AWS event streams, they can trigger events which also call Lambda functions. Be that an event for a DynamoDB entry, or an event for an S3 file being created. We now have multiple places that our functions can be called from, and routed around based on what they are doing. Ideally we are re-using code as much as possible so applications may have multiple handlers for the same general functionality.</a:t>
            </a:r>
          </a:p>
        </p:txBody>
      </p:sp>
    </p:spTree>
    <p:extLst>
      <p:ext uri="{BB962C8B-B14F-4D97-AF65-F5344CB8AC3E}">
        <p14:creationId xmlns:p14="http://schemas.microsoft.com/office/powerpoint/2010/main" val="34540773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18</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33" name="Title 3">
            <a:extLst>
              <a:ext uri="{FF2B5EF4-FFF2-40B4-BE49-F238E27FC236}">
                <a16:creationId xmlns:a16="http://schemas.microsoft.com/office/drawing/2014/main" id="{FF5DF151-5F16-46B5-8183-FBAF8ADC62F9}"/>
              </a:ext>
            </a:extLst>
          </p:cNvPr>
          <p:cNvSpPr txBox="1">
            <a:spLocks/>
          </p:cNvSpPr>
          <p:nvPr/>
        </p:nvSpPr>
        <p:spPr>
          <a:xfrm>
            <a:off x="736347" y="-162369"/>
            <a:ext cx="9087152" cy="1858434"/>
          </a:xfrm>
          <a:prstGeom prst="rect">
            <a:avLst/>
          </a:prstGeom>
        </p:spPr>
        <p:txBody>
          <a:bodyPr vert="horz" lIns="91440" tIns="45720" rIns="91440" bIns="45720" rtlCol="0" anchor="b">
            <a:normAutofit fontScale="90000" lnSpcReduction="10000"/>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Modern Serverless – Loosely Coupled</a:t>
            </a:r>
            <a:endParaRPr lang="en-US" sz="3200" dirty="0">
              <a:latin typeface="Leelawadee UI Semilight" panose="020B0402040204020203" pitchFamily="34" charset="-34"/>
              <a:cs typeface="Leelawadee UI Semilight" panose="020B0402040204020203" pitchFamily="34" charset="-34"/>
            </a:endParaRPr>
          </a:p>
        </p:txBody>
      </p:sp>
      <p:grpSp>
        <p:nvGrpSpPr>
          <p:cNvPr id="22" name="Group 21">
            <a:extLst>
              <a:ext uri="{FF2B5EF4-FFF2-40B4-BE49-F238E27FC236}">
                <a16:creationId xmlns:a16="http://schemas.microsoft.com/office/drawing/2014/main" id="{D1782723-EE98-4D99-8324-58C73BCA8E12}"/>
              </a:ext>
            </a:extLst>
          </p:cNvPr>
          <p:cNvGrpSpPr/>
          <p:nvPr/>
        </p:nvGrpSpPr>
        <p:grpSpPr>
          <a:xfrm>
            <a:off x="194181" y="2877359"/>
            <a:ext cx="9126802" cy="3493808"/>
            <a:chOff x="194181" y="2877359"/>
            <a:chExt cx="9126802" cy="3493808"/>
          </a:xfrm>
        </p:grpSpPr>
        <p:sp>
          <p:nvSpPr>
            <p:cNvPr id="29" name="Rectangle: Rounded Corners 28">
              <a:extLst>
                <a:ext uri="{FF2B5EF4-FFF2-40B4-BE49-F238E27FC236}">
                  <a16:creationId xmlns:a16="http://schemas.microsoft.com/office/drawing/2014/main" id="{4EDE7977-C3DF-4442-ACF6-CCF6E741BBD1}"/>
                </a:ext>
              </a:extLst>
            </p:cNvPr>
            <p:cNvSpPr/>
            <p:nvPr/>
          </p:nvSpPr>
          <p:spPr>
            <a:xfrm>
              <a:off x="1660816" y="3665166"/>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sp>
          <p:nvSpPr>
            <p:cNvPr id="12" name="Rectangle: Rounded Corners 11">
              <a:extLst>
                <a:ext uri="{FF2B5EF4-FFF2-40B4-BE49-F238E27FC236}">
                  <a16:creationId xmlns:a16="http://schemas.microsoft.com/office/drawing/2014/main" id="{88526384-7F9A-47A7-B0AB-E207E118BBC0}"/>
                </a:ext>
              </a:extLst>
            </p:cNvPr>
            <p:cNvSpPr/>
            <p:nvPr/>
          </p:nvSpPr>
          <p:spPr>
            <a:xfrm>
              <a:off x="4424515" y="30234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3" name="Rectangle: Rounded Corners 12">
              <a:extLst>
                <a:ext uri="{FF2B5EF4-FFF2-40B4-BE49-F238E27FC236}">
                  <a16:creationId xmlns:a16="http://schemas.microsoft.com/office/drawing/2014/main" id="{5B83CF29-6931-41E5-88CE-1287D4A42C2F}"/>
                </a:ext>
              </a:extLst>
            </p:cNvPr>
            <p:cNvSpPr/>
            <p:nvPr/>
          </p:nvSpPr>
          <p:spPr>
            <a:xfrm>
              <a:off x="4576915" y="31758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4" name="Rectangle: Rounded Corners 13">
              <a:extLst>
                <a:ext uri="{FF2B5EF4-FFF2-40B4-BE49-F238E27FC236}">
                  <a16:creationId xmlns:a16="http://schemas.microsoft.com/office/drawing/2014/main" id="{DCCD0C5D-FC7E-46E2-8C1C-5ACE8FD1A38F}"/>
                </a:ext>
              </a:extLst>
            </p:cNvPr>
            <p:cNvSpPr/>
            <p:nvPr/>
          </p:nvSpPr>
          <p:spPr>
            <a:xfrm>
              <a:off x="4729315" y="332821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1853377" y="3023419"/>
              <a:ext cx="1359310"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7" name="Rectangle: Rounded Corners 6">
              <a:extLst>
                <a:ext uri="{FF2B5EF4-FFF2-40B4-BE49-F238E27FC236}">
                  <a16:creationId xmlns:a16="http://schemas.microsoft.com/office/drawing/2014/main" id="{44B28639-75F8-4291-B8DA-1C1FEC2D572B}"/>
                </a:ext>
              </a:extLst>
            </p:cNvPr>
            <p:cNvSpPr/>
            <p:nvPr/>
          </p:nvSpPr>
          <p:spPr>
            <a:xfrm>
              <a:off x="1853377" y="3827068"/>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API Gateway</a:t>
              </a:r>
            </a:p>
          </p:txBody>
        </p:sp>
        <p:cxnSp>
          <p:nvCxnSpPr>
            <p:cNvPr id="5" name="Straight Arrow Connector 4">
              <a:extLst>
                <a:ext uri="{FF2B5EF4-FFF2-40B4-BE49-F238E27FC236}">
                  <a16:creationId xmlns:a16="http://schemas.microsoft.com/office/drawing/2014/main" id="{723C124C-1E8B-4CB5-A8BF-05BF48ABA47D}"/>
                </a:ext>
              </a:extLst>
            </p:cNvPr>
            <p:cNvCxnSpPr>
              <a:cxnSpLocks/>
              <a:stCxn id="3" idx="2"/>
            </p:cNvCxnSpPr>
            <p:nvPr/>
          </p:nvCxnSpPr>
          <p:spPr>
            <a:xfrm>
              <a:off x="2533032" y="3429000"/>
              <a:ext cx="0" cy="2027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22001E51-5DAF-4274-A01F-E8A22D395AB5}"/>
                </a:ext>
              </a:extLst>
            </p:cNvPr>
            <p:cNvSpPr/>
            <p:nvPr/>
          </p:nvSpPr>
          <p:spPr>
            <a:xfrm>
              <a:off x="1959136" y="4558410"/>
              <a:ext cx="1152776" cy="6035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L7 Routing </a:t>
              </a:r>
            </a:p>
          </p:txBody>
        </p:sp>
        <p:sp>
          <p:nvSpPr>
            <p:cNvPr id="10" name="Rectangle: Rounded Corners 9">
              <a:extLst>
                <a:ext uri="{FF2B5EF4-FFF2-40B4-BE49-F238E27FC236}">
                  <a16:creationId xmlns:a16="http://schemas.microsoft.com/office/drawing/2014/main" id="{E83E1AE1-BF99-4361-9548-D9F986C1315C}"/>
                </a:ext>
              </a:extLst>
            </p:cNvPr>
            <p:cNvSpPr/>
            <p:nvPr/>
          </p:nvSpPr>
          <p:spPr>
            <a:xfrm>
              <a:off x="1959136" y="526503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Endpoint</a:t>
              </a:r>
            </a:p>
          </p:txBody>
        </p:sp>
        <p:sp>
          <p:nvSpPr>
            <p:cNvPr id="11" name="Rectangle: Rounded Corners 10">
              <a:extLst>
                <a:ext uri="{FF2B5EF4-FFF2-40B4-BE49-F238E27FC236}">
                  <a16:creationId xmlns:a16="http://schemas.microsoft.com/office/drawing/2014/main" id="{857D81EF-3453-472F-9E1B-F87C15D85A77}"/>
                </a:ext>
              </a:extLst>
            </p:cNvPr>
            <p:cNvSpPr/>
            <p:nvPr/>
          </p:nvSpPr>
          <p:spPr>
            <a:xfrm>
              <a:off x="1952962" y="577050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Stages</a:t>
              </a:r>
            </a:p>
          </p:txBody>
        </p:sp>
        <p:sp>
          <p:nvSpPr>
            <p:cNvPr id="15" name="Rectangle: Rounded Corners 14">
              <a:extLst>
                <a:ext uri="{FF2B5EF4-FFF2-40B4-BE49-F238E27FC236}">
                  <a16:creationId xmlns:a16="http://schemas.microsoft.com/office/drawing/2014/main" id="{0191B63B-CCDD-4C72-89D3-57C515056D3E}"/>
                </a:ext>
              </a:extLst>
            </p:cNvPr>
            <p:cNvSpPr/>
            <p:nvPr/>
          </p:nvSpPr>
          <p:spPr>
            <a:xfrm>
              <a:off x="4469554" y="41116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6" name="Rectangle: Rounded Corners 15">
              <a:extLst>
                <a:ext uri="{FF2B5EF4-FFF2-40B4-BE49-F238E27FC236}">
                  <a16:creationId xmlns:a16="http://schemas.microsoft.com/office/drawing/2014/main" id="{9B21B1A3-DF76-47C1-B78C-1C288715DECC}"/>
                </a:ext>
              </a:extLst>
            </p:cNvPr>
            <p:cNvSpPr/>
            <p:nvPr/>
          </p:nvSpPr>
          <p:spPr>
            <a:xfrm>
              <a:off x="4621954" y="42640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7" name="Rectangle: Rounded Corners 16">
              <a:extLst>
                <a:ext uri="{FF2B5EF4-FFF2-40B4-BE49-F238E27FC236}">
                  <a16:creationId xmlns:a16="http://schemas.microsoft.com/office/drawing/2014/main" id="{A44E8AE5-A368-4F78-87AB-63897DB111CB}"/>
                </a:ext>
              </a:extLst>
            </p:cNvPr>
            <p:cNvSpPr/>
            <p:nvPr/>
          </p:nvSpPr>
          <p:spPr>
            <a:xfrm>
              <a:off x="4774354" y="441648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8" name="Rectangle: Rounded Corners 17">
              <a:extLst>
                <a:ext uri="{FF2B5EF4-FFF2-40B4-BE49-F238E27FC236}">
                  <a16:creationId xmlns:a16="http://schemas.microsoft.com/office/drawing/2014/main" id="{1CCF07CC-49AC-4BB1-BEB0-5424F5C77848}"/>
                </a:ext>
              </a:extLst>
            </p:cNvPr>
            <p:cNvSpPr/>
            <p:nvPr/>
          </p:nvSpPr>
          <p:spPr>
            <a:xfrm>
              <a:off x="4491674" y="52321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19" name="Rectangle: Rounded Corners 18">
              <a:extLst>
                <a:ext uri="{FF2B5EF4-FFF2-40B4-BE49-F238E27FC236}">
                  <a16:creationId xmlns:a16="http://schemas.microsoft.com/office/drawing/2014/main" id="{034C4DCE-B0DC-4627-B5CA-8063F2CFACB4}"/>
                </a:ext>
              </a:extLst>
            </p:cNvPr>
            <p:cNvSpPr/>
            <p:nvPr/>
          </p:nvSpPr>
          <p:spPr>
            <a:xfrm>
              <a:off x="4644074" y="53845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sp>
          <p:nvSpPr>
            <p:cNvPr id="20" name="Rectangle: Rounded Corners 19">
              <a:extLst>
                <a:ext uri="{FF2B5EF4-FFF2-40B4-BE49-F238E27FC236}">
                  <a16:creationId xmlns:a16="http://schemas.microsoft.com/office/drawing/2014/main" id="{D4E06CC2-9DF9-4B16-A1F7-43B8CCDF1F34}"/>
                </a:ext>
              </a:extLst>
            </p:cNvPr>
            <p:cNvSpPr/>
            <p:nvPr/>
          </p:nvSpPr>
          <p:spPr>
            <a:xfrm>
              <a:off x="4796474" y="553698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Lambda Function</a:t>
              </a:r>
            </a:p>
          </p:txBody>
        </p:sp>
        <p:cxnSp>
          <p:nvCxnSpPr>
            <p:cNvPr id="21" name="Straight Arrow Connector 20">
              <a:extLst>
                <a:ext uri="{FF2B5EF4-FFF2-40B4-BE49-F238E27FC236}">
                  <a16:creationId xmlns:a16="http://schemas.microsoft.com/office/drawing/2014/main" id="{EC56A398-6A6C-4F9C-ADF9-F6E7AFA18777}"/>
                </a:ext>
              </a:extLst>
            </p:cNvPr>
            <p:cNvCxnSpPr>
              <a:stCxn id="7" idx="3"/>
            </p:cNvCxnSpPr>
            <p:nvPr/>
          </p:nvCxnSpPr>
          <p:spPr>
            <a:xfrm flipV="1">
              <a:off x="3212687" y="3429000"/>
              <a:ext cx="1123341" cy="1670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8FCF733-5849-4F75-8DB4-0DF9EF96D702}"/>
                </a:ext>
              </a:extLst>
            </p:cNvPr>
            <p:cNvCxnSpPr>
              <a:stCxn id="7" idx="3"/>
            </p:cNvCxnSpPr>
            <p:nvPr/>
          </p:nvCxnSpPr>
          <p:spPr>
            <a:xfrm flipV="1">
              <a:off x="3212687" y="4475620"/>
              <a:ext cx="1156092" cy="62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1C2E296-BBE9-46F6-8F73-71E39F55C9C8}"/>
                </a:ext>
              </a:extLst>
            </p:cNvPr>
            <p:cNvCxnSpPr>
              <a:stCxn id="7" idx="3"/>
            </p:cNvCxnSpPr>
            <p:nvPr/>
          </p:nvCxnSpPr>
          <p:spPr>
            <a:xfrm>
              <a:off x="3212687" y="5099118"/>
              <a:ext cx="1211828" cy="464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Rounded Corners 26">
              <a:extLst>
                <a:ext uri="{FF2B5EF4-FFF2-40B4-BE49-F238E27FC236}">
                  <a16:creationId xmlns:a16="http://schemas.microsoft.com/office/drawing/2014/main" id="{340F12D0-9D8A-46FC-BFCA-AFE4EB1BB3AF}"/>
                </a:ext>
              </a:extLst>
            </p:cNvPr>
            <p:cNvSpPr/>
            <p:nvPr/>
          </p:nvSpPr>
          <p:spPr>
            <a:xfrm>
              <a:off x="7649498" y="3023419"/>
              <a:ext cx="1671485" cy="612196"/>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Store</a:t>
              </a:r>
            </a:p>
          </p:txBody>
        </p:sp>
        <p:sp>
          <p:nvSpPr>
            <p:cNvPr id="28" name="Rectangle: Rounded Corners 27">
              <a:extLst>
                <a:ext uri="{FF2B5EF4-FFF2-40B4-BE49-F238E27FC236}">
                  <a16:creationId xmlns:a16="http://schemas.microsoft.com/office/drawing/2014/main" id="{D26F7B13-F44F-44E9-BDD6-A2BE934A9750}"/>
                </a:ext>
              </a:extLst>
            </p:cNvPr>
            <p:cNvSpPr/>
            <p:nvPr/>
          </p:nvSpPr>
          <p:spPr>
            <a:xfrm>
              <a:off x="7649498" y="3906897"/>
              <a:ext cx="1671485" cy="612196"/>
            </a:xfrm>
            <a:prstGeom prst="round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Access Roles</a:t>
              </a:r>
            </a:p>
          </p:txBody>
        </p:sp>
        <p:cxnSp>
          <p:nvCxnSpPr>
            <p:cNvPr id="31" name="Straight Arrow Connector 30">
              <a:extLst>
                <a:ext uri="{FF2B5EF4-FFF2-40B4-BE49-F238E27FC236}">
                  <a16:creationId xmlns:a16="http://schemas.microsoft.com/office/drawing/2014/main" id="{65346E27-48B6-4500-8BBD-ED3638B55EF5}"/>
                </a:ext>
              </a:extLst>
            </p:cNvPr>
            <p:cNvCxnSpPr>
              <a:stCxn id="14" idx="3"/>
            </p:cNvCxnSpPr>
            <p:nvPr/>
          </p:nvCxnSpPr>
          <p:spPr>
            <a:xfrm>
              <a:off x="6400800" y="3634317"/>
              <a:ext cx="1150376" cy="477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7F5C5B07-1BC3-4068-B023-DFA79D0BC6F1}"/>
                </a:ext>
              </a:extLst>
            </p:cNvPr>
            <p:cNvCxnSpPr>
              <a:cxnSpLocks/>
              <a:stCxn id="17" idx="3"/>
            </p:cNvCxnSpPr>
            <p:nvPr/>
          </p:nvCxnSpPr>
          <p:spPr>
            <a:xfrm flipV="1">
              <a:off x="6445839" y="4212995"/>
              <a:ext cx="1096298" cy="509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173F9C8-D7D3-4683-BE9B-54C729B54BBC}"/>
                </a:ext>
              </a:extLst>
            </p:cNvPr>
            <p:cNvCxnSpPr>
              <a:stCxn id="20" idx="3"/>
            </p:cNvCxnSpPr>
            <p:nvPr/>
          </p:nvCxnSpPr>
          <p:spPr>
            <a:xfrm flipV="1">
              <a:off x="6467959" y="4350774"/>
              <a:ext cx="1083217" cy="1492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4A0091D-1C1C-421C-BA84-350616BE7D2E}"/>
                </a:ext>
              </a:extLst>
            </p:cNvPr>
            <p:cNvCxnSpPr>
              <a:stCxn id="14" idx="3"/>
            </p:cNvCxnSpPr>
            <p:nvPr/>
          </p:nvCxnSpPr>
          <p:spPr>
            <a:xfrm flipV="1">
              <a:off x="6400800" y="3390642"/>
              <a:ext cx="1150376" cy="243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F6B7D780-FCAD-4138-9178-41CF5D7E8560}"/>
                </a:ext>
              </a:extLst>
            </p:cNvPr>
            <p:cNvCxnSpPr>
              <a:cxnSpLocks/>
            </p:cNvCxnSpPr>
            <p:nvPr/>
          </p:nvCxnSpPr>
          <p:spPr>
            <a:xfrm flipH="1" flipV="1">
              <a:off x="6422920" y="3491225"/>
              <a:ext cx="45039" cy="1088270"/>
            </a:xfrm>
            <a:prstGeom prst="bentConnector3">
              <a:avLst>
                <a:gd name="adj1" fmla="val -507560"/>
              </a:avLst>
            </a:prstGeom>
            <a:ln>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8598DCFE-225B-40CD-B412-7D4B996A3705}"/>
                </a:ext>
              </a:extLst>
            </p:cNvPr>
            <p:cNvCxnSpPr>
              <a:cxnSpLocks/>
            </p:cNvCxnSpPr>
            <p:nvPr/>
          </p:nvCxnSpPr>
          <p:spPr>
            <a:xfrm flipH="1" flipV="1">
              <a:off x="6456899" y="4818580"/>
              <a:ext cx="22120" cy="1120491"/>
            </a:xfrm>
            <a:prstGeom prst="bentConnector3">
              <a:avLst>
                <a:gd name="adj1" fmla="val -1033454"/>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8AAF363-2AEE-4853-B312-F881AF80857B}"/>
                </a:ext>
              </a:extLst>
            </p:cNvPr>
            <p:cNvCxnSpPr>
              <a:stCxn id="28" idx="0"/>
            </p:cNvCxnSpPr>
            <p:nvPr/>
          </p:nvCxnSpPr>
          <p:spPr>
            <a:xfrm flipH="1" flipV="1">
              <a:off x="8485240" y="3665166"/>
              <a:ext cx="1" cy="2417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84D05F24-1A04-4E54-85E7-149427138A0C}"/>
                </a:ext>
              </a:extLst>
            </p:cNvPr>
            <p:cNvCxnSpPr>
              <a:stCxn id="27" idx="3"/>
            </p:cNvCxnSpPr>
            <p:nvPr/>
          </p:nvCxnSpPr>
          <p:spPr>
            <a:xfrm flipH="1">
              <a:off x="6548286" y="3329517"/>
              <a:ext cx="2772697" cy="2667259"/>
            </a:xfrm>
            <a:prstGeom prst="bentConnector3">
              <a:avLst>
                <a:gd name="adj1" fmla="val -8245"/>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35" name="Rectangle: Rounded Corners 34">
              <a:extLst>
                <a:ext uri="{FF2B5EF4-FFF2-40B4-BE49-F238E27FC236}">
                  <a16:creationId xmlns:a16="http://schemas.microsoft.com/office/drawing/2014/main" id="{9C589556-C9BC-46EE-A117-942621B37543}"/>
                </a:ext>
              </a:extLst>
            </p:cNvPr>
            <p:cNvSpPr/>
            <p:nvPr/>
          </p:nvSpPr>
          <p:spPr>
            <a:xfrm>
              <a:off x="194181" y="2877359"/>
              <a:ext cx="1359310" cy="673126"/>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External Services</a:t>
              </a:r>
            </a:p>
          </p:txBody>
        </p:sp>
        <p:cxnSp>
          <p:nvCxnSpPr>
            <p:cNvPr id="8" name="Connector: Elbow 7">
              <a:extLst>
                <a:ext uri="{FF2B5EF4-FFF2-40B4-BE49-F238E27FC236}">
                  <a16:creationId xmlns:a16="http://schemas.microsoft.com/office/drawing/2014/main" id="{D8593F84-F563-4AC0-8DF5-C8F862F3663F}"/>
                </a:ext>
              </a:extLst>
            </p:cNvPr>
            <p:cNvCxnSpPr>
              <a:cxnSpLocks/>
            </p:cNvCxnSpPr>
            <p:nvPr/>
          </p:nvCxnSpPr>
          <p:spPr>
            <a:xfrm rot="16200000" flipH="1">
              <a:off x="515796" y="3834151"/>
              <a:ext cx="1386731" cy="78698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4" name="Rectangle 23">
            <a:extLst>
              <a:ext uri="{FF2B5EF4-FFF2-40B4-BE49-F238E27FC236}">
                <a16:creationId xmlns:a16="http://schemas.microsoft.com/office/drawing/2014/main" id="{D5793745-B543-4F2E-9393-F5C349D0B76F}"/>
              </a:ext>
            </a:extLst>
          </p:cNvPr>
          <p:cNvSpPr/>
          <p:nvPr/>
        </p:nvSpPr>
        <p:spPr>
          <a:xfrm>
            <a:off x="136305" y="1866650"/>
            <a:ext cx="11782644" cy="646331"/>
          </a:xfrm>
          <a:prstGeom prst="rect">
            <a:avLst/>
          </a:prstGeom>
        </p:spPr>
        <p:txBody>
          <a:bodyPr wrap="square">
            <a:spAutoFit/>
          </a:bodyPr>
          <a:lstStyle/>
          <a:p>
            <a:r>
              <a:rPr lang="en-US" dirty="0"/>
              <a:t>It gets even more challenging once we start mixing in external services that can trigger changes to the data on the users behalf. In our example it was </a:t>
            </a:r>
            <a:r>
              <a:rPr lang="en-US" dirty="0" err="1"/>
              <a:t>Github</a:t>
            </a:r>
            <a:r>
              <a:rPr lang="en-US" dirty="0"/>
              <a:t> Webhooks triggering rebuild of our blog/application.</a:t>
            </a:r>
          </a:p>
        </p:txBody>
      </p:sp>
    </p:spTree>
    <p:extLst>
      <p:ext uri="{BB962C8B-B14F-4D97-AF65-F5344CB8AC3E}">
        <p14:creationId xmlns:p14="http://schemas.microsoft.com/office/powerpoint/2010/main" val="10192958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19</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Multi-tenancy</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Over all that application doesn’t seem to complex. What makes it more difficult is operating it in a multi-tenant environment. You don’t have the ability to know some of your name structures ahead of time. They have to be created and then referenced in the other functions.</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13823836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a:t>
            </a:fld>
            <a:endParaRPr lang="en-US" dirty="0"/>
          </a:p>
        </p:txBody>
      </p:sp>
      <p:sp>
        <p:nvSpPr>
          <p:cNvPr id="2" name="Footer Placeholder 1">
            <a:extLst>
              <a:ext uri="{FF2B5EF4-FFF2-40B4-BE49-F238E27FC236}">
                <a16:creationId xmlns:a16="http://schemas.microsoft.com/office/drawing/2014/main" id="{300DC3DD-C45F-114E-A157-FF032BCE7FF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1" y="558800"/>
            <a:ext cx="11987784" cy="657225"/>
          </a:xfrm>
        </p:spPr>
        <p:txBody>
          <a:bodyPr>
            <a:normAutofit fontScale="90000"/>
          </a:bodyPr>
          <a:lstStyle/>
          <a:p>
            <a:pPr algn="ctr"/>
            <a:r>
              <a:rPr lang="en-US" sz="4000" b="1" cap="none" spc="0" dirty="0">
                <a:latin typeface="Leelawadee UI Semilight" panose="020B0402040204020203" pitchFamily="34" charset="-34"/>
                <a:cs typeface="Leelawadee UI Semilight" panose="020B0402040204020203" pitchFamily="34" charset="-34"/>
              </a:rPr>
              <a:t>Logistics</a:t>
            </a:r>
          </a:p>
        </p:txBody>
      </p:sp>
      <p:sp>
        <p:nvSpPr>
          <p:cNvPr id="7" name="Content Placeholder 6"/>
          <p:cNvSpPr>
            <a:spLocks noGrp="1"/>
          </p:cNvSpPr>
          <p:nvPr>
            <p:ph sz="half" idx="4294967295"/>
          </p:nvPr>
        </p:nvSpPr>
        <p:spPr>
          <a:xfrm>
            <a:off x="3477153" y="2695138"/>
            <a:ext cx="2309813" cy="3183446"/>
          </a:xfrm>
        </p:spPr>
        <p:txBody>
          <a:bodyPr>
            <a:noAutofit/>
          </a:bodyPr>
          <a:lstStyle/>
          <a:p>
            <a:pPr algn="ctr"/>
            <a:r>
              <a:rPr lang="en-US" dirty="0">
                <a:solidFill>
                  <a:schemeClr val="tx2"/>
                </a:solidFill>
                <a:latin typeface="Nirmala UI Semilight" panose="020B0402040204020203" pitchFamily="34" charset="0"/>
                <a:cs typeface="Nirmala UI Semilight" panose="020B0402040204020203" pitchFamily="34" charset="0"/>
              </a:rPr>
              <a:t>Lunch</a:t>
            </a:r>
            <a:endParaRPr lang="en-US" sz="1400" dirty="0">
              <a:solidFill>
                <a:schemeClr val="tx2"/>
              </a:solidFill>
              <a:latin typeface="Nirmala UI Semilight" panose="020B0402040204020203" pitchFamily="34" charset="0"/>
              <a:cs typeface="Nirmala UI Semilight" panose="020B0402040204020203" pitchFamily="34" charset="0"/>
            </a:endParaRP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Lunch is </a:t>
            </a:r>
            <a:r>
              <a:rPr lang="en-US" sz="1400" u="sng" dirty="0">
                <a:latin typeface="Nirmala UI Semilight" panose="020B0402040204020203" pitchFamily="34" charset="0"/>
                <a:cs typeface="Nirmala UI Semilight" panose="020B0402040204020203" pitchFamily="34" charset="0"/>
              </a:rPr>
              <a:t>12:00pm</a:t>
            </a:r>
            <a:r>
              <a:rPr lang="en-US" sz="1400" b="0" dirty="0">
                <a:latin typeface="Nirmala UI Semilight" panose="020B0402040204020203" pitchFamily="34" charset="0"/>
                <a:cs typeface="Nirmala UI Semilight" panose="020B0402040204020203" pitchFamily="34" charset="0"/>
              </a:rPr>
              <a:t> to </a:t>
            </a:r>
            <a:r>
              <a:rPr lang="en-US" sz="1400" u="sng" dirty="0">
                <a:latin typeface="Nirmala UI Semilight" panose="020B0402040204020203" pitchFamily="34" charset="0"/>
                <a:cs typeface="Nirmala UI Semilight" panose="020B0402040204020203" pitchFamily="34" charset="0"/>
              </a:rPr>
              <a:t>1:15pm.</a:t>
            </a:r>
          </a:p>
          <a:p>
            <a:pPr algn="ctr"/>
            <a:endParaRPr lang="en-US" sz="1400" u="sng" dirty="0">
              <a:latin typeface="Nirmala UI Semilight" panose="020B0402040204020203" pitchFamily="34" charset="0"/>
              <a:cs typeface="Nirmala UI Semilight" panose="020B0402040204020203" pitchFamily="34" charset="0"/>
            </a:endParaRPr>
          </a:p>
          <a:p>
            <a:pPr algn="ctr"/>
            <a:r>
              <a:rPr lang="en-US" sz="1400" u="sng" dirty="0">
                <a:latin typeface="Nirmala UI Semilight" panose="020B0402040204020203" pitchFamily="34" charset="0"/>
                <a:cs typeface="Nirmala UI Semilight" panose="020B0402040204020203" pitchFamily="34" charset="0"/>
              </a:rPr>
              <a:t>Yes</a:t>
            </a:r>
            <a:r>
              <a:rPr lang="en-US" sz="1400" b="0" dirty="0">
                <a:latin typeface="Nirmala UI Semilight" panose="020B0402040204020203" pitchFamily="34" charset="0"/>
                <a:cs typeface="Nirmala UI Semilight" panose="020B0402040204020203" pitchFamily="34" charset="0"/>
              </a:rPr>
              <a:t>, that’s 1 hour and 15 minutes.</a:t>
            </a: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Use time for replying to email, phone calls, or simply taking a walk.</a:t>
            </a:r>
          </a:p>
          <a:p>
            <a:pPr algn="ctr"/>
            <a:endParaRPr lang="en-US" sz="1400" b="0" dirty="0">
              <a:latin typeface="Nirmala UI Semilight" panose="020B0402040204020203" pitchFamily="34" charset="0"/>
              <a:cs typeface="Nirmala UI Semilight" panose="020B0402040204020203" pitchFamily="34" charset="0"/>
            </a:endParaRPr>
          </a:p>
        </p:txBody>
      </p:sp>
      <p:sp>
        <p:nvSpPr>
          <p:cNvPr id="10" name="Content Placeholder 9"/>
          <p:cNvSpPr>
            <a:spLocks noGrp="1"/>
          </p:cNvSpPr>
          <p:nvPr>
            <p:ph sz="half" idx="4294967295"/>
          </p:nvPr>
        </p:nvSpPr>
        <p:spPr>
          <a:xfrm>
            <a:off x="6298142" y="2695138"/>
            <a:ext cx="2309812" cy="3183446"/>
          </a:xfrm>
        </p:spPr>
        <p:txBody>
          <a:bodyPr>
            <a:noAutofit/>
          </a:bodyPr>
          <a:lstStyle/>
          <a:p>
            <a:pPr algn="ctr"/>
            <a:r>
              <a:rPr lang="en-US" dirty="0">
                <a:solidFill>
                  <a:schemeClr val="tx2"/>
                </a:solidFill>
                <a:latin typeface="Nirmala UI Semilight" panose="020B0402040204020203" pitchFamily="34" charset="0"/>
                <a:cs typeface="Nirmala UI Semilight" panose="020B0402040204020203" pitchFamily="34" charset="0"/>
              </a:rPr>
              <a:t>Devices</a:t>
            </a:r>
            <a:endParaRPr lang="en-US" sz="1400" dirty="0">
              <a:solidFill>
                <a:schemeClr val="tx2"/>
              </a:solidFill>
              <a:latin typeface="Nirmala UI Semilight" panose="020B0402040204020203" pitchFamily="34" charset="0"/>
              <a:cs typeface="Nirmala UI Semilight" panose="020B0402040204020203" pitchFamily="34" charset="0"/>
            </a:endParaRP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Turn </a:t>
            </a:r>
            <a:r>
              <a:rPr lang="en-US" sz="1400" u="sng" dirty="0">
                <a:latin typeface="Nirmala UI Semilight" panose="020B0402040204020203" pitchFamily="34" charset="0"/>
                <a:cs typeface="Nirmala UI Semilight" panose="020B0402040204020203" pitchFamily="34" charset="0"/>
              </a:rPr>
              <a:t>off</a:t>
            </a:r>
            <a:r>
              <a:rPr lang="en-US" sz="1400" b="0" dirty="0">
                <a:latin typeface="Nirmala UI Semilight" panose="020B0402040204020203" pitchFamily="34" charset="0"/>
                <a:cs typeface="Nirmala UI Semilight" panose="020B0402040204020203" pitchFamily="34" charset="0"/>
              </a:rPr>
              <a:t> or set electronic devices to vibrate.</a:t>
            </a: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Attending to devices is distracting to others. </a:t>
            </a: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Try to delay until breaks or after class.</a:t>
            </a:r>
          </a:p>
          <a:p>
            <a:pPr algn="ctr"/>
            <a:endParaRPr lang="en-US" sz="1400" b="0" dirty="0">
              <a:latin typeface="Nirmala UI Semilight" panose="020B0402040204020203" pitchFamily="34" charset="0"/>
              <a:cs typeface="Nirmala UI Semilight" panose="020B0402040204020203" pitchFamily="34" charset="0"/>
            </a:endParaRPr>
          </a:p>
        </p:txBody>
      </p:sp>
      <p:sp>
        <p:nvSpPr>
          <p:cNvPr id="11" name="Content Placeholder 10"/>
          <p:cNvSpPr>
            <a:spLocks noGrp="1"/>
          </p:cNvSpPr>
          <p:nvPr>
            <p:ph sz="half" idx="4294967295"/>
          </p:nvPr>
        </p:nvSpPr>
        <p:spPr>
          <a:xfrm>
            <a:off x="9119130" y="2695138"/>
            <a:ext cx="2308225" cy="3183446"/>
          </a:xfrm>
        </p:spPr>
        <p:txBody>
          <a:bodyPr>
            <a:normAutofit/>
          </a:bodyPr>
          <a:lstStyle/>
          <a:p>
            <a:pPr algn="ctr"/>
            <a:r>
              <a:rPr lang="en-US" dirty="0">
                <a:solidFill>
                  <a:schemeClr val="tx2"/>
                </a:solidFill>
                <a:latin typeface="Nirmala UI Semilight" panose="020B0402040204020203" pitchFamily="34" charset="0"/>
                <a:cs typeface="Nirmala UI Semilight" panose="020B0402040204020203" pitchFamily="34" charset="0"/>
              </a:rPr>
              <a:t>Miscellaneous</a:t>
            </a:r>
            <a:endParaRPr lang="en-US" sz="1400" dirty="0">
              <a:solidFill>
                <a:schemeClr val="tx2"/>
              </a:solidFill>
              <a:latin typeface="Nirmala UI Semilight" panose="020B0402040204020203" pitchFamily="34" charset="0"/>
              <a:cs typeface="Nirmala UI Semilight" panose="020B0402040204020203" pitchFamily="34" charset="0"/>
            </a:endParaRP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Courseware</a:t>
            </a: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Bathroom</a:t>
            </a: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Fire drills</a:t>
            </a:r>
          </a:p>
        </p:txBody>
      </p:sp>
      <p:sp>
        <p:nvSpPr>
          <p:cNvPr id="12" name="Content Placeholder 11"/>
          <p:cNvSpPr>
            <a:spLocks noGrp="1"/>
          </p:cNvSpPr>
          <p:nvPr>
            <p:ph sz="half" idx="4294967295"/>
          </p:nvPr>
        </p:nvSpPr>
        <p:spPr>
          <a:xfrm>
            <a:off x="503237" y="2695137"/>
            <a:ext cx="2519363" cy="3604063"/>
          </a:xfrm>
        </p:spPr>
        <p:txBody>
          <a:bodyPr>
            <a:normAutofit/>
          </a:bodyPr>
          <a:lstStyle/>
          <a:p>
            <a:pPr algn="ctr"/>
            <a:r>
              <a:rPr lang="en-US" dirty="0">
                <a:solidFill>
                  <a:schemeClr val="tx2"/>
                </a:solidFill>
                <a:latin typeface="Nirmala UI Semilight" panose="020B0402040204020203" pitchFamily="34" charset="0"/>
                <a:cs typeface="Nirmala UI Semilight" panose="020B0402040204020203" pitchFamily="34" charset="0"/>
              </a:rPr>
              <a:t>Class Hours</a:t>
            </a: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Start time is </a:t>
            </a:r>
            <a:r>
              <a:rPr lang="en-US" sz="1400" u="sng" dirty="0">
                <a:latin typeface="Nirmala UI Semilight" panose="020B0402040204020203" pitchFamily="34" charset="0"/>
                <a:cs typeface="Nirmala UI Semilight" panose="020B0402040204020203" pitchFamily="34" charset="0"/>
              </a:rPr>
              <a:t>9:00am.</a:t>
            </a: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End time is </a:t>
            </a:r>
            <a:r>
              <a:rPr lang="en-US" sz="1400" u="sng" dirty="0">
                <a:latin typeface="Nirmala UI Semilight" panose="020B0402040204020203" pitchFamily="34" charset="0"/>
                <a:cs typeface="Nirmala UI Semilight" panose="020B0402040204020203" pitchFamily="34" charset="0"/>
              </a:rPr>
              <a:t>4:30pm.</a:t>
            </a: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Class times may vary slightly for specific classes.</a:t>
            </a:r>
          </a:p>
          <a:p>
            <a:pPr algn="ctr"/>
            <a:endParaRPr lang="en-US" sz="1400" b="0" dirty="0">
              <a:latin typeface="Nirmala UI Semilight" panose="020B0402040204020203" pitchFamily="34" charset="0"/>
              <a:cs typeface="Nirmala UI Semilight" panose="020B0402040204020203" pitchFamily="34" charset="0"/>
            </a:endParaRPr>
          </a:p>
          <a:p>
            <a:pPr algn="ctr"/>
            <a:r>
              <a:rPr lang="en-US" sz="1400" b="0" dirty="0">
                <a:latin typeface="Nirmala UI Semilight" panose="020B0402040204020203" pitchFamily="34" charset="0"/>
                <a:cs typeface="Nirmala UI Semilight" panose="020B0402040204020203" pitchFamily="34" charset="0"/>
              </a:rPr>
              <a:t>Break every 60 minutes.</a:t>
            </a:r>
          </a:p>
        </p:txBody>
      </p:sp>
      <p:pic>
        <p:nvPicPr>
          <p:cNvPr id="3" name="Graphic 2">
            <a:extLst>
              <a:ext uri="{FF2B5EF4-FFF2-40B4-BE49-F238E27FC236}">
                <a16:creationId xmlns:a16="http://schemas.microsoft.com/office/drawing/2014/main" id="{4E650534-9063-4E5D-83CB-F282100EC0BF}"/>
              </a:ext>
            </a:extLst>
          </p:cNvPr>
          <p:cNvPicPr>
            <a:picLocks noChangeAspect="1"/>
          </p:cNvPicPr>
          <p:nvPr/>
        </p:nvPicPr>
        <p:blipFill>
          <a:blip r:embed="rId3">
            <a:alphaModFix amt="30000"/>
            <a:extLst>
              <a:ext uri="{96DAC541-7B7A-43D3-8B79-37D633B846F1}">
                <asvg:svgBlip xmlns:asvg="http://schemas.microsoft.com/office/drawing/2016/SVG/main" r:embed="rId4"/>
              </a:ext>
            </a:extLst>
          </a:blip>
          <a:stretch>
            <a:fillRect/>
          </a:stretch>
        </p:blipFill>
        <p:spPr>
          <a:xfrm>
            <a:off x="1436696" y="1802382"/>
            <a:ext cx="652443" cy="652443"/>
          </a:xfrm>
          <a:prstGeom prst="rect">
            <a:avLst/>
          </a:prstGeom>
        </p:spPr>
      </p:pic>
      <p:pic>
        <p:nvPicPr>
          <p:cNvPr id="5" name="Graphic 4">
            <a:extLst>
              <a:ext uri="{FF2B5EF4-FFF2-40B4-BE49-F238E27FC236}">
                <a16:creationId xmlns:a16="http://schemas.microsoft.com/office/drawing/2014/main" id="{440E5829-7ADB-40E9-B043-0A4C0F7C5DA0}"/>
              </a:ext>
            </a:extLst>
          </p:cNvPr>
          <p:cNvPicPr>
            <a:picLocks noChangeAspect="1"/>
          </p:cNvPicPr>
          <p:nvPr/>
        </p:nvPicPr>
        <p:blipFill>
          <a:blip r:embed="rId5">
            <a:alphaModFix amt="30000"/>
            <a:extLst>
              <a:ext uri="{96DAC541-7B7A-43D3-8B79-37D633B846F1}">
                <asvg:svgBlip xmlns:asvg="http://schemas.microsoft.com/office/drawing/2016/SVG/main" r:embed="rId6"/>
              </a:ext>
            </a:extLst>
          </a:blip>
          <a:stretch>
            <a:fillRect/>
          </a:stretch>
        </p:blipFill>
        <p:spPr>
          <a:xfrm>
            <a:off x="4330858" y="1802382"/>
            <a:ext cx="570888" cy="652443"/>
          </a:xfrm>
          <a:prstGeom prst="rect">
            <a:avLst/>
          </a:prstGeom>
        </p:spPr>
      </p:pic>
      <p:pic>
        <p:nvPicPr>
          <p:cNvPr id="8" name="Graphic 7">
            <a:extLst>
              <a:ext uri="{FF2B5EF4-FFF2-40B4-BE49-F238E27FC236}">
                <a16:creationId xmlns:a16="http://schemas.microsoft.com/office/drawing/2014/main" id="{68C14B89-764A-41FC-A44A-41B91DA2E094}"/>
              </a:ext>
            </a:extLst>
          </p:cNvPr>
          <p:cNvPicPr>
            <a:picLocks noChangeAspect="1"/>
          </p:cNvPicPr>
          <p:nvPr/>
        </p:nvPicPr>
        <p:blipFill>
          <a:blip r:embed="rId7">
            <a:alphaModFix amt="30000"/>
            <a:extLst>
              <a:ext uri="{96DAC541-7B7A-43D3-8B79-37D633B846F1}">
                <asvg:svgBlip xmlns:asvg="http://schemas.microsoft.com/office/drawing/2016/SVG/main" r:embed="rId8"/>
              </a:ext>
            </a:extLst>
          </a:blip>
          <a:stretch>
            <a:fillRect/>
          </a:stretch>
        </p:blipFill>
        <p:spPr>
          <a:xfrm>
            <a:off x="7249159" y="1802381"/>
            <a:ext cx="407777" cy="652443"/>
          </a:xfrm>
          <a:prstGeom prst="rect">
            <a:avLst/>
          </a:prstGeom>
        </p:spPr>
      </p:pic>
      <p:pic>
        <p:nvPicPr>
          <p:cNvPr id="9" name="Graphic 8">
            <a:extLst>
              <a:ext uri="{FF2B5EF4-FFF2-40B4-BE49-F238E27FC236}">
                <a16:creationId xmlns:a16="http://schemas.microsoft.com/office/drawing/2014/main" id="{72607F87-0016-43D6-B6BC-AE6F858807C5}"/>
              </a:ext>
            </a:extLst>
          </p:cNvPr>
          <p:cNvPicPr>
            <a:picLocks noChangeAspect="1"/>
          </p:cNvPicPr>
          <p:nvPr/>
        </p:nvPicPr>
        <p:blipFill>
          <a:blip r:embed="rId9">
            <a:alphaModFix amt="30000"/>
            <a:extLst>
              <a:ext uri="{96DAC541-7B7A-43D3-8B79-37D633B846F1}">
                <asvg:svgBlip xmlns:asvg="http://schemas.microsoft.com/office/drawing/2016/SVG/main" r:embed="rId10"/>
              </a:ext>
            </a:extLst>
          </a:blip>
          <a:stretch>
            <a:fillRect/>
          </a:stretch>
        </p:blipFill>
        <p:spPr>
          <a:xfrm>
            <a:off x="9947020" y="1883937"/>
            <a:ext cx="652444" cy="570888"/>
          </a:xfrm>
          <a:prstGeom prst="rect">
            <a:avLst/>
          </a:prstGeom>
        </p:spPr>
      </p:pic>
    </p:spTree>
    <p:extLst>
      <p:ext uri="{BB962C8B-B14F-4D97-AF65-F5344CB8AC3E}">
        <p14:creationId xmlns:p14="http://schemas.microsoft.com/office/powerpoint/2010/main" val="2567730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20</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Multi-tenancy</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We experienced this in Lab1.4 and Lab1.5 when we were using many environment variables to logically glue our functions together. Allowing functions we created, to call other functions we had created. We had to take notes, or mentally hold this model in our head and make all of the references.</a:t>
            </a:r>
          </a:p>
          <a:p>
            <a:endParaRPr lang="en-US" sz="1800" b="0" dirty="0">
              <a:latin typeface="Nirmala UI Semilight" panose="020B0402040204020203" pitchFamily="34" charset="0"/>
              <a:cs typeface="Nirmala UI Semilight" panose="020B0402040204020203" pitchFamily="34" charset="0"/>
            </a:endParaRPr>
          </a:p>
          <a:p>
            <a:r>
              <a:rPr lang="en-US" sz="1800" b="0" dirty="0">
                <a:latin typeface="Nirmala UI Semilight" panose="020B0402040204020203" pitchFamily="34" charset="0"/>
                <a:cs typeface="Nirmala UI Semilight" panose="020B0402040204020203" pitchFamily="34" charset="0"/>
              </a:rPr>
              <a:t>If one reference wasn’t correct the entire application stream/pattern would break. Even with the benefit of logs that checked for everything we needed a typo could take a while to track down</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29645084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21</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Multi-tenancy</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Worse, any policy related issues would require referencing the policies and what they were associated to. In our lab for the most part we applied policies to very broad groups but in production policies would be tied to very specific entities or ARNs (AWS Resource Names).</a:t>
            </a:r>
          </a:p>
          <a:p>
            <a:endParaRPr lang="en-US" sz="1800" b="0" dirty="0">
              <a:latin typeface="Nirmala UI Semilight" panose="020B0402040204020203" pitchFamily="34" charset="0"/>
              <a:cs typeface="Nirmala UI Semilight" panose="020B0402040204020203" pitchFamily="34" charset="0"/>
            </a:endParaRPr>
          </a:p>
          <a:p>
            <a:r>
              <a:rPr lang="en-US" sz="1800" b="0" dirty="0">
                <a:latin typeface="Nirmala UI Semilight" panose="020B0402040204020203" pitchFamily="34" charset="0"/>
                <a:cs typeface="Nirmala UI Semilight" panose="020B0402040204020203" pitchFamily="34" charset="0"/>
              </a:rPr>
              <a:t>This was one of the reasons we skipped over creating an API Gateway via the CLI. It by itself is about 10 different steps and you have to reference 4 different unique IDs through the creation process.</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29317463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22</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Multi-tenancy/Multi-team</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Consider what this would look like with many teams, creating applications that interact with each-other, with multiple ingress points. Be that the API Gateway, Functions, Event Streams, Logs – any number of components. The more off the shelf AWS components you use the more service discovery and mapping you have to be aware of.</a:t>
            </a:r>
          </a:p>
          <a:p>
            <a:endParaRPr lang="en-US" sz="1800" b="0" dirty="0">
              <a:latin typeface="Nirmala UI Semilight" panose="020B0402040204020203" pitchFamily="34" charset="0"/>
              <a:cs typeface="Nirmala UI Semilight" panose="020B0402040204020203" pitchFamily="34" charset="0"/>
            </a:endParaRPr>
          </a:p>
          <a:p>
            <a:r>
              <a:rPr lang="en-US" sz="1800" b="0" dirty="0">
                <a:latin typeface="Nirmala UI Semilight" panose="020B0402040204020203" pitchFamily="34" charset="0"/>
                <a:cs typeface="Nirmala UI Semilight" panose="020B0402040204020203" pitchFamily="34" charset="0"/>
              </a:rPr>
              <a:t>Nothing is free, we can simply the infrastructure that we are running, but we trade that for having additional complexity in the design of our application. A worthy trade off for the scalability and peace of mind we get. But it could be easier.</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19203066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23</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Serverless Frameworks</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All serverless frameworks serve one single purpose:</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26872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24</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Serverless Frameworks</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All serverless frameworks serve one single purpose:</a:t>
            </a:r>
          </a:p>
          <a:p>
            <a:r>
              <a:rPr lang="en-US" sz="4400" dirty="0">
                <a:latin typeface="Nirmala UI Semilight" panose="020B0402040204020203" pitchFamily="34" charset="0"/>
                <a:cs typeface="Nirmala UI Semilight" panose="020B0402040204020203" pitchFamily="34" charset="0"/>
              </a:rPr>
              <a:t>Make managing serverless applications easier.</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28559338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25</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Serverless Frameworks</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Templates</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Templates are what make frameworks so powerful. Both frameworks compile their own template syntax into CloudFormation templates.</a:t>
            </a:r>
          </a:p>
          <a:p>
            <a:r>
              <a:rPr lang="en-US" sz="1800" b="0" dirty="0">
                <a:latin typeface="Nirmala UI Semilight" panose="020B0402040204020203" pitchFamily="34" charset="0"/>
                <a:cs typeface="Nirmala UI Semilight" panose="020B0402040204020203" pitchFamily="34" charset="0"/>
              </a:rPr>
              <a:t>CloudFormation is an AWS tool for declaratively managing infrastructure in logical stacks. From the AWS documentation </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26973784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26</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Serverless Frameworks</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CloudFormation</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From the AWS documentation:</a:t>
            </a:r>
          </a:p>
          <a:p>
            <a:r>
              <a:rPr lang="en-US" sz="1800" dirty="0"/>
              <a:t>”AWS CloudFormation is a service that helps you model and set up your Amazon Web Services resources so that you can spend less time managing those resources and more time focusing on your applications that run in AWS. You create a template that describes all the AWS resources that you want (like Amazon EC2 instances or Amazon RDS DB instances), and AWS CloudFormation takes care of provisioning and configuring those resources for you.”</a:t>
            </a:r>
            <a:endParaRPr lang="en-US" sz="1800" b="0" dirty="0">
              <a:latin typeface="Nirmala UI Semilight" panose="020B0402040204020203" pitchFamily="34" charset="0"/>
              <a:cs typeface="Nirmala UI Semilight" panose="020B0402040204020203" pitchFamily="34" charset="0"/>
            </a:endParaRP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41052501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27</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Serverless Frameworks</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CloudFormation</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8"/>
            <a:ext cx="8562109" cy="3058419"/>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We won’t spend much time focusing on CloudFormation as all of the work we will be doing is in the frameworks themselves but it is worth knowing that they are rendering CloudFormation templates. Because of that we can use some of the more advances features in CloudFormation. Specifically:</a:t>
            </a:r>
          </a:p>
          <a:p>
            <a:pPr marL="342900" indent="-342900">
              <a:buAutoNum type="arabicPeriod"/>
            </a:pPr>
            <a:r>
              <a:rPr lang="en-US" sz="1800" b="0" dirty="0">
                <a:latin typeface="Nirmala UI Semilight" panose="020B0402040204020203" pitchFamily="34" charset="0"/>
                <a:cs typeface="Nirmala UI Semilight" panose="020B0402040204020203" pitchFamily="34" charset="0"/>
              </a:rPr>
              <a:t>ARN References – We can reference something by name, before it is created. When it is created the reference will be updated for anything that needs it. It will also be created in referenced order.</a:t>
            </a:r>
          </a:p>
          <a:p>
            <a:pPr marL="342900" indent="-342900">
              <a:buAutoNum type="arabicPeriod"/>
            </a:pPr>
            <a:r>
              <a:rPr lang="en-US" sz="1800" b="0" dirty="0">
                <a:latin typeface="Nirmala UI Semilight" panose="020B0402040204020203" pitchFamily="34" charset="0"/>
                <a:cs typeface="Nirmala UI Semilight" panose="020B0402040204020203" pitchFamily="34" charset="0"/>
              </a:rPr>
              <a:t>IAM Role Inference – CloudFormation will automatically create roles and rules for us based on what we define specific things as needed. Or we can attach policies directly</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40892050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15405" y="367453"/>
            <a:ext cx="8578471" cy="950740"/>
          </a:xfrm>
        </p:spPr>
        <p:txBody>
          <a:bodyPr>
            <a:normAutofit/>
          </a:bodyPr>
          <a:lstStyle/>
          <a:p>
            <a:r>
              <a:rPr lang="en-US" sz="3200" dirty="0">
                <a:latin typeface="Leelawadee UI Semilight" panose="020B0402040204020203" pitchFamily="34" charset="-34"/>
                <a:cs typeface="Leelawadee UI Semilight" panose="020B0402040204020203" pitchFamily="34" charset="-34"/>
              </a:rPr>
              <a:t>AWS </a:t>
            </a:r>
            <a:r>
              <a:rPr lang="en-US" sz="3200" dirty="0" err="1">
                <a:latin typeface="Leelawadee UI Semilight" panose="020B0402040204020203" pitchFamily="34" charset="-34"/>
                <a:cs typeface="Leelawadee UI Semilight" panose="020B0402040204020203" pitchFamily="34" charset="-34"/>
              </a:rPr>
              <a:t>Severless</a:t>
            </a:r>
            <a:r>
              <a:rPr lang="en-US" sz="3200" dirty="0">
                <a:latin typeface="Leelawadee UI Semilight" panose="020B0402040204020203" pitchFamily="34" charset="-34"/>
                <a:cs typeface="Leelawadee UI Semilight" panose="020B0402040204020203" pitchFamily="34" charset="-34"/>
              </a:rPr>
              <a:t> Application Model (SAM)</a:t>
            </a:r>
          </a:p>
        </p:txBody>
      </p:sp>
      <p:sp>
        <p:nvSpPr>
          <p:cNvPr id="7" name="Content Placeholder 6"/>
          <p:cNvSpPr>
            <a:spLocks noGrp="1"/>
          </p:cNvSpPr>
          <p:nvPr>
            <p:ph sz="half" idx="2"/>
          </p:nvPr>
        </p:nvSpPr>
        <p:spPr>
          <a:xfrm>
            <a:off x="6828822" y="1524318"/>
            <a:ext cx="4456211" cy="4490859"/>
          </a:xfrm>
        </p:spPr>
        <p:txBody>
          <a:bodyPr anchor="ctr">
            <a:noAutofit/>
          </a:bodyPr>
          <a:lstStyle/>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Released in November of 2016, 2 years after Lambda was announced.</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Creates CloudFormation templates to leverage existing, well tested deployment technologies.</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Integrated with all AWS services via CloudFormation and enables advanced deployment strategies via </a:t>
            </a:r>
            <a:r>
              <a:rPr lang="en-US" sz="1800" b="0" dirty="0" err="1">
                <a:latin typeface="Nirmala UI Semilight" panose="020B0402040204020203" pitchFamily="34" charset="0"/>
                <a:cs typeface="Nirmala UI Semilight" panose="020B0402040204020203" pitchFamily="34" charset="0"/>
              </a:rPr>
              <a:t>CodeDeploy</a:t>
            </a:r>
            <a:r>
              <a:rPr lang="en-US" sz="1800" b="0" dirty="0">
                <a:latin typeface="Nirmala UI Semilight" panose="020B0402040204020203" pitchFamily="34" charset="0"/>
                <a:cs typeface="Nirmala UI Semilight" panose="020B0402040204020203" pitchFamily="34" charset="0"/>
              </a:rPr>
              <a:t>.</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Provides a local version of the AWS API Gateway for local testing of functions.</a:t>
            </a:r>
          </a:p>
          <a:p>
            <a:pPr marL="285750" indent="-285750">
              <a:buFont typeface="Arial" panose="020B0604020202020204" pitchFamily="34" charset="0"/>
              <a:buChar char="•"/>
            </a:pPr>
            <a:r>
              <a:rPr lang="en-US" sz="1800" dirty="0">
                <a:solidFill>
                  <a:schemeClr val="tx2"/>
                </a:solidFill>
              </a:rPr>
              <a:t>https://github.com/awslabs/serverless-application-model</a:t>
            </a:r>
            <a:endParaRPr lang="en-US" sz="1800" b="0" dirty="0">
              <a:solidFill>
                <a:schemeClr val="tx2"/>
              </a:solidFill>
            </a:endParaRPr>
          </a:p>
        </p:txBody>
      </p:sp>
      <p:sp>
        <p:nvSpPr>
          <p:cNvPr id="6" name="Slide Number Placeholder 5"/>
          <p:cNvSpPr>
            <a:spLocks noGrp="1"/>
          </p:cNvSpPr>
          <p:nvPr>
            <p:ph type="sldNum" sz="quarter" idx="12"/>
          </p:nvPr>
        </p:nvSpPr>
        <p:spPr/>
        <p:txBody>
          <a:bodyPr/>
          <a:lstStyle/>
          <a:p>
            <a:fld id="{D99624C5-FDF6-4954-B8C3-64918F306FAA}" type="slidenum">
              <a:rPr lang="en-US" smtClean="0"/>
              <a:t>28</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pic>
        <p:nvPicPr>
          <p:cNvPr id="5" name="Picture 4">
            <a:extLst>
              <a:ext uri="{FF2B5EF4-FFF2-40B4-BE49-F238E27FC236}">
                <a16:creationId xmlns:a16="http://schemas.microsoft.com/office/drawing/2014/main" id="{D378625B-B051-48B6-80F1-E22FD5801C89}"/>
              </a:ext>
            </a:extLst>
          </p:cNvPr>
          <p:cNvPicPr>
            <a:picLocks noChangeAspect="1"/>
          </p:cNvPicPr>
          <p:nvPr/>
        </p:nvPicPr>
        <p:blipFill rotWithShape="1">
          <a:blip r:embed="rId3">
            <a:extLst>
              <a:ext uri="{28A0092B-C50C-407E-A947-70E740481C1C}">
                <a14:useLocalDpi xmlns:a14="http://schemas.microsoft.com/office/drawing/2010/main" val="0"/>
              </a:ext>
            </a:extLst>
          </a:blip>
          <a:srcRect l="3954" t="4598" r="81591" b="23735"/>
          <a:stretch/>
        </p:blipFill>
        <p:spPr>
          <a:xfrm>
            <a:off x="1278842" y="1734940"/>
            <a:ext cx="3288012" cy="4549482"/>
          </a:xfrm>
          <a:prstGeom prst="rect">
            <a:avLst/>
          </a:prstGeom>
        </p:spPr>
      </p:pic>
    </p:spTree>
    <p:extLst>
      <p:ext uri="{BB962C8B-B14F-4D97-AF65-F5344CB8AC3E}">
        <p14:creationId xmlns:p14="http://schemas.microsoft.com/office/powerpoint/2010/main" val="17531469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29</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977917"/>
          </a:xfrm>
        </p:spPr>
        <p:txBody>
          <a:bodyPr>
            <a:normAutofit fontScale="90000"/>
          </a:bodyPr>
          <a:lstStyle/>
          <a:p>
            <a:r>
              <a:rPr lang="en-US" sz="3200" b="1" dirty="0">
                <a:latin typeface="Leelawadee UI Semilight" panose="020B0402040204020203" pitchFamily="34" charset="-34"/>
                <a:cs typeface="Leelawadee UI Semilight" panose="020B0402040204020203" pitchFamily="34" charset="-34"/>
              </a:rPr>
              <a:t>SAM Template: Hello-world</a:t>
            </a:r>
            <a:br>
              <a:rPr lang="en-US" sz="3200" b="1" dirty="0">
                <a:solidFill>
                  <a:schemeClr val="tx1"/>
                </a:solidFill>
                <a:latin typeface="Leelawadee UI Semilight" panose="020B0402040204020203" pitchFamily="34" charset="-34"/>
                <a:cs typeface="Leelawadee UI Semilight" panose="020B0402040204020203" pitchFamily="34" charset="-34"/>
              </a:rPr>
            </a:b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85652"/>
            <a:ext cx="10541985" cy="3237270"/>
          </a:xfrm>
          <a:solidFill>
            <a:schemeClr val="tx1"/>
          </a:solidFill>
        </p:spPr>
        <p:txBody>
          <a:bodyPr anchor="t">
            <a:noAutofit/>
          </a:bodyPr>
          <a:lstStyle/>
          <a:p>
            <a:r>
              <a:rPr lang="en-US" sz="1800" b="0" dirty="0" err="1">
                <a:solidFill>
                  <a:schemeClr val="bg1"/>
                </a:solidFill>
                <a:latin typeface="Nirmala UI Semilight" panose="020B0402040204020203" pitchFamily="34" charset="0"/>
                <a:cs typeface="Nirmala UI Semilight" panose="020B0402040204020203" pitchFamily="34" charset="0"/>
              </a:rPr>
              <a:t>AWSTemplateFormatVersion</a:t>
            </a:r>
            <a:r>
              <a:rPr lang="en-US" sz="1800" b="0" dirty="0">
                <a:solidFill>
                  <a:schemeClr val="bg1"/>
                </a:solidFill>
                <a:latin typeface="Nirmala UI Semilight" panose="020B0402040204020203" pitchFamily="34" charset="0"/>
                <a:cs typeface="Nirmala UI Semilight" panose="020B0402040204020203" pitchFamily="34" charset="0"/>
              </a:rPr>
              <a:t>: '2010-09-09'</a:t>
            </a:r>
          </a:p>
          <a:p>
            <a:r>
              <a:rPr lang="en-US" sz="1800" b="0" dirty="0">
                <a:solidFill>
                  <a:schemeClr val="bg1"/>
                </a:solidFill>
                <a:latin typeface="Nirmala UI Semilight" panose="020B0402040204020203" pitchFamily="34" charset="0"/>
                <a:cs typeface="Nirmala UI Semilight" panose="020B0402040204020203" pitchFamily="34" charset="0"/>
              </a:rPr>
              <a:t>Transform: AWS::Serverless-2016-10-31</a:t>
            </a:r>
          </a:p>
          <a:p>
            <a:r>
              <a:rPr lang="en-US" sz="1800" b="0" dirty="0">
                <a:solidFill>
                  <a:schemeClr val="bg1"/>
                </a:solidFill>
                <a:latin typeface="Nirmala UI Semilight" panose="020B0402040204020203" pitchFamily="34" charset="0"/>
                <a:cs typeface="Nirmala UI Semilight" panose="020B0402040204020203" pitchFamily="34" charset="0"/>
              </a:rPr>
              <a:t>Description: SAM Hello-world template</a:t>
            </a:r>
          </a:p>
        </p:txBody>
      </p:sp>
      <p:sp>
        <p:nvSpPr>
          <p:cNvPr id="8" name="Content Placeholder 6">
            <a:extLst>
              <a:ext uri="{FF2B5EF4-FFF2-40B4-BE49-F238E27FC236}">
                <a16:creationId xmlns:a16="http://schemas.microsoft.com/office/drawing/2014/main" id="{0D9A67FD-6B48-41B5-A11B-7D89F54B07BA}"/>
              </a:ext>
            </a:extLst>
          </p:cNvPr>
          <p:cNvSpPr txBox="1">
            <a:spLocks/>
          </p:cNvSpPr>
          <p:nvPr/>
        </p:nvSpPr>
        <p:spPr>
          <a:xfrm>
            <a:off x="764770" y="1330975"/>
            <a:ext cx="10812714" cy="1279489"/>
          </a:xfrm>
          <a:prstGeom prst="rect">
            <a:avLst/>
          </a:prstGeom>
        </p:spPr>
        <p:txBody>
          <a:bodyPr vert="horz" lIns="91440" tIns="45720" rIns="91440" bIns="45720" rtlCol="0" anchor="t">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sz="1800" b="0" dirty="0">
                <a:latin typeface="Nirmala UI Semilight" panose="020B0402040204020203" pitchFamily="34" charset="0"/>
                <a:cs typeface="Nirmala UI Semilight" panose="020B0402040204020203" pitchFamily="34" charset="0"/>
              </a:rPr>
              <a:t>All SAM Templates are YAML and start with the first 3 lines:</a:t>
            </a:r>
          </a:p>
          <a:p>
            <a:r>
              <a:rPr lang="en-US" sz="1800" dirty="0" err="1">
                <a:latin typeface="Nirmala UI Semilight" panose="020B0402040204020203" pitchFamily="34" charset="0"/>
                <a:cs typeface="Nirmala UI Semilight" panose="020B0402040204020203" pitchFamily="34" charset="0"/>
              </a:rPr>
              <a:t>AWSTemplateFormatVersion</a:t>
            </a:r>
            <a:r>
              <a:rPr lang="en-US" sz="1800" b="0" dirty="0">
                <a:latin typeface="Nirmala UI Semilight" panose="020B0402040204020203" pitchFamily="34" charset="0"/>
                <a:cs typeface="Nirmala UI Semilight" panose="020B0402040204020203" pitchFamily="34" charset="0"/>
              </a:rPr>
              <a:t>: must be '2010-09-09’</a:t>
            </a:r>
          </a:p>
          <a:p>
            <a:r>
              <a:rPr lang="en-US" sz="1800" dirty="0">
                <a:latin typeface="Nirmala UI Semilight" panose="020B0402040204020203" pitchFamily="34" charset="0"/>
                <a:cs typeface="Nirmala UI Semilight" panose="020B0402040204020203" pitchFamily="34" charset="0"/>
              </a:rPr>
              <a:t>Transform</a:t>
            </a:r>
            <a:r>
              <a:rPr lang="en-US" sz="1800" b="0" dirty="0">
                <a:latin typeface="Nirmala UI Semilight" panose="020B0402040204020203" pitchFamily="34" charset="0"/>
                <a:cs typeface="Nirmala UI Semilight" panose="020B0402040204020203" pitchFamily="34" charset="0"/>
              </a:rPr>
              <a:t>: must be  AWS::Serverless-2016-10-31</a:t>
            </a:r>
          </a:p>
          <a:p>
            <a:r>
              <a:rPr lang="en-US" sz="1800" dirty="0">
                <a:latin typeface="Nirmala UI Semilight" panose="020B0402040204020203" pitchFamily="34" charset="0"/>
                <a:cs typeface="Nirmala UI Semilight" panose="020B0402040204020203" pitchFamily="34" charset="0"/>
              </a:rPr>
              <a:t>Description</a:t>
            </a:r>
            <a:r>
              <a:rPr lang="en-US" sz="1800" b="0" dirty="0">
                <a:latin typeface="Nirmala UI Semilight" panose="020B0402040204020203" pitchFamily="34" charset="0"/>
                <a:cs typeface="Nirmala UI Semilight" panose="020B0402040204020203" pitchFamily="34" charset="0"/>
              </a:rPr>
              <a:t>: anything you choose to describe this serverless application</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186189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3</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6096000"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Day 1: </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Recap</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1" y="3128529"/>
            <a:ext cx="7248698" cy="2942446"/>
          </a:xfrm>
        </p:spPr>
        <p:txBody>
          <a:bodyPr anchor="t">
            <a:noAutofit/>
          </a:bodyPr>
          <a:lstStyle/>
          <a:p>
            <a:r>
              <a:rPr lang="en-US" sz="1800" u="sng" dirty="0">
                <a:latin typeface="Nirmala UI Semilight" panose="020B0402040204020203" pitchFamily="34" charset="0"/>
                <a:cs typeface="Nirmala UI Semilight" panose="020B0402040204020203" pitchFamily="34" charset="0"/>
              </a:rPr>
              <a:t>Yesterday,</a:t>
            </a:r>
            <a:r>
              <a:rPr lang="en-US" sz="1800" b="0" dirty="0">
                <a:latin typeface="Nirmala UI Semilight" panose="020B0402040204020203" pitchFamily="34" charset="0"/>
                <a:cs typeface="Nirmala UI Semilight" panose="020B0402040204020203" pitchFamily="34" charset="0"/>
              </a:rPr>
              <a:t> we built a couple of useful Lambda functions to deploy a static website and combine dynamic content with static content using Lambda as our pipeline. </a:t>
            </a:r>
          </a:p>
          <a:p>
            <a:endParaRPr lang="en-US" sz="1800" b="0" dirty="0">
              <a:latin typeface="Nirmala UI Semilight" panose="020B0402040204020203" pitchFamily="34" charset="0"/>
              <a:cs typeface="Nirmala UI Semilight" panose="020B0402040204020203" pitchFamily="34" charset="0"/>
            </a:endParaRPr>
          </a:p>
          <a:p>
            <a:r>
              <a:rPr lang="en-US" sz="1800" b="0" dirty="0">
                <a:latin typeface="Nirmala UI Semilight" panose="020B0402040204020203" pitchFamily="34" charset="0"/>
                <a:cs typeface="Nirmala UI Semilight" panose="020B0402040204020203" pitchFamily="34" charset="0"/>
              </a:rPr>
              <a:t>It’s easy to see how quickly a complex application could become incredibly challenging to develop and manage.</a:t>
            </a:r>
          </a:p>
        </p:txBody>
      </p:sp>
    </p:spTree>
    <p:extLst>
      <p:ext uri="{BB962C8B-B14F-4D97-AF65-F5344CB8AC3E}">
        <p14:creationId xmlns:p14="http://schemas.microsoft.com/office/powerpoint/2010/main" val="19337812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30</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977917"/>
          </a:xfrm>
        </p:spPr>
        <p:txBody>
          <a:bodyPr>
            <a:normAutofit fontScale="90000"/>
          </a:bodyPr>
          <a:lstStyle/>
          <a:p>
            <a:r>
              <a:rPr lang="en-US" sz="3200" b="1" dirty="0">
                <a:latin typeface="Leelawadee UI Semilight" panose="020B0402040204020203" pitchFamily="34" charset="-34"/>
                <a:cs typeface="Leelawadee UI Semilight" panose="020B0402040204020203" pitchFamily="34" charset="-34"/>
              </a:rPr>
              <a:t>SAM Template: Hello-world</a:t>
            </a:r>
            <a:br>
              <a:rPr lang="en-US" sz="3200" b="1" dirty="0">
                <a:solidFill>
                  <a:schemeClr val="tx1"/>
                </a:solidFill>
                <a:latin typeface="Leelawadee UI Semilight" panose="020B0402040204020203" pitchFamily="34" charset="-34"/>
                <a:cs typeface="Leelawadee UI Semilight" panose="020B0402040204020203" pitchFamily="34" charset="-34"/>
              </a:rPr>
            </a:b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85652"/>
            <a:ext cx="10541985" cy="3237270"/>
          </a:xfrm>
          <a:solidFill>
            <a:schemeClr val="tx1"/>
          </a:solidFill>
        </p:spPr>
        <p:txBody>
          <a:bodyPr anchor="t">
            <a:noAutofit/>
          </a:bodyPr>
          <a:lstStyle/>
          <a:p>
            <a:r>
              <a:rPr lang="en-US" sz="1800" b="0" dirty="0" err="1">
                <a:solidFill>
                  <a:schemeClr val="bg1"/>
                </a:solidFill>
                <a:latin typeface="Nirmala UI Semilight" panose="020B0402040204020203" pitchFamily="34" charset="0"/>
                <a:cs typeface="Nirmala UI Semilight" panose="020B0402040204020203" pitchFamily="34" charset="0"/>
              </a:rPr>
              <a:t>Globals</a:t>
            </a:r>
            <a:r>
              <a:rPr lang="en-US" sz="1800" b="0" dirty="0">
                <a:solidFill>
                  <a:schemeClr val="bg1"/>
                </a:solidFill>
                <a:latin typeface="Nirmala UI Semilight" panose="020B0402040204020203" pitchFamily="34" charset="0"/>
                <a:cs typeface="Nirmala UI Semilight" panose="020B0402040204020203" pitchFamily="34" charset="0"/>
              </a:rPr>
              <a:t>:</a:t>
            </a:r>
          </a:p>
          <a:p>
            <a:r>
              <a:rPr lang="en-US" sz="1800" b="0" dirty="0">
                <a:solidFill>
                  <a:schemeClr val="bg1"/>
                </a:solidFill>
                <a:latin typeface="Nirmala UI Semilight" panose="020B0402040204020203" pitchFamily="34" charset="0"/>
                <a:cs typeface="Nirmala UI Semilight" panose="020B0402040204020203" pitchFamily="34" charset="0"/>
              </a:rPr>
              <a:t>  Function:</a:t>
            </a:r>
          </a:p>
          <a:p>
            <a:r>
              <a:rPr lang="en-US" sz="1800" b="0" dirty="0">
                <a:solidFill>
                  <a:schemeClr val="bg1"/>
                </a:solidFill>
                <a:latin typeface="Nirmala UI Semilight" panose="020B0402040204020203" pitchFamily="34" charset="0"/>
                <a:cs typeface="Nirmala UI Semilight" panose="020B0402040204020203" pitchFamily="34" charset="0"/>
              </a:rPr>
              <a:t>    Timeout: 3</a:t>
            </a:r>
          </a:p>
        </p:txBody>
      </p:sp>
      <p:sp>
        <p:nvSpPr>
          <p:cNvPr id="8" name="Content Placeholder 6">
            <a:extLst>
              <a:ext uri="{FF2B5EF4-FFF2-40B4-BE49-F238E27FC236}">
                <a16:creationId xmlns:a16="http://schemas.microsoft.com/office/drawing/2014/main" id="{0D9A67FD-6B48-41B5-A11B-7D89F54B07BA}"/>
              </a:ext>
            </a:extLst>
          </p:cNvPr>
          <p:cNvSpPr txBox="1">
            <a:spLocks/>
          </p:cNvSpPr>
          <p:nvPr/>
        </p:nvSpPr>
        <p:spPr>
          <a:xfrm>
            <a:off x="764770" y="1330975"/>
            <a:ext cx="10812714" cy="1703444"/>
          </a:xfrm>
          <a:prstGeom prst="rect">
            <a:avLst/>
          </a:prstGeom>
        </p:spPr>
        <p:txBody>
          <a:bodyPr vert="horz" lIns="91440" tIns="45720" rIns="91440" bIns="45720" rtlCol="0" anchor="t">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sz="1800" b="0" dirty="0">
                <a:latin typeface="Nirmala UI Semilight" panose="020B0402040204020203" pitchFamily="34" charset="0"/>
                <a:cs typeface="Nirmala UI Semilight" panose="020B0402040204020203" pitchFamily="34" charset="0"/>
              </a:rPr>
              <a:t>A </a:t>
            </a:r>
            <a:r>
              <a:rPr lang="en-US" sz="1800" b="0" dirty="0" err="1">
                <a:latin typeface="Nirmala UI Semilight" panose="020B0402040204020203" pitchFamily="34" charset="0"/>
                <a:cs typeface="Nirmala UI Semilight" panose="020B0402040204020203" pitchFamily="34" charset="0"/>
              </a:rPr>
              <a:t>Globals</a:t>
            </a:r>
            <a:r>
              <a:rPr lang="en-US" sz="1800" b="0" dirty="0">
                <a:latin typeface="Nirmala UI Semilight" panose="020B0402040204020203" pitchFamily="34" charset="0"/>
                <a:cs typeface="Nirmala UI Semilight" panose="020B0402040204020203" pitchFamily="34" charset="0"/>
              </a:rPr>
              <a:t> section specifies options that are inherited by all resources in the app. </a:t>
            </a:r>
          </a:p>
          <a:p>
            <a:r>
              <a:rPr lang="en-US" sz="1800" b="0" dirty="0">
                <a:latin typeface="Nirmala UI Semilight" panose="020B0402040204020203" pitchFamily="34" charset="0"/>
                <a:cs typeface="Nirmala UI Semilight" panose="020B0402040204020203" pitchFamily="34" charset="0"/>
              </a:rPr>
              <a:t>Values that apply to certain types of resources can also be defined. For instance specifying the default timeout for all functions. All global definitions can be over-ridden at the resource/function level</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31692137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31</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977917"/>
          </a:xfrm>
        </p:spPr>
        <p:txBody>
          <a:bodyPr>
            <a:normAutofit fontScale="90000"/>
          </a:bodyPr>
          <a:lstStyle/>
          <a:p>
            <a:r>
              <a:rPr lang="en-US" sz="3200" b="1" dirty="0">
                <a:latin typeface="Leelawadee UI Semilight" panose="020B0402040204020203" pitchFamily="34" charset="-34"/>
                <a:cs typeface="Leelawadee UI Semilight" panose="020B0402040204020203" pitchFamily="34" charset="-34"/>
              </a:rPr>
              <a:t>SAM Template: Hello-world</a:t>
            </a:r>
            <a:br>
              <a:rPr lang="en-US" sz="3200" b="1" dirty="0">
                <a:solidFill>
                  <a:schemeClr val="tx1"/>
                </a:solidFill>
                <a:latin typeface="Leelawadee UI Semilight" panose="020B0402040204020203" pitchFamily="34" charset="-34"/>
                <a:cs typeface="Leelawadee UI Semilight" panose="020B0402040204020203" pitchFamily="34" charset="-34"/>
              </a:rPr>
            </a:b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85652"/>
            <a:ext cx="10541985" cy="3237270"/>
          </a:xfrm>
          <a:solidFill>
            <a:schemeClr val="tx1"/>
          </a:solidFill>
        </p:spPr>
        <p:txBody>
          <a:bodyPr anchor="t">
            <a:noAutofit/>
          </a:bodyPr>
          <a:lstStyle/>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Resources:</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a:t>
            </a:r>
            <a:r>
              <a:rPr lang="en-US" sz="1800" b="0" dirty="0" err="1">
                <a:solidFill>
                  <a:schemeClr val="bg1"/>
                </a:solidFill>
                <a:latin typeface="Nirmala UI Semilight" panose="020B0402040204020203" pitchFamily="34" charset="0"/>
                <a:cs typeface="Nirmala UI Semilight" panose="020B0402040204020203" pitchFamily="34" charset="0"/>
              </a:rPr>
              <a:t>HelloWorldFunction</a:t>
            </a:r>
            <a:r>
              <a:rPr lang="en-US" sz="1800" b="0" dirty="0">
                <a:solidFill>
                  <a:schemeClr val="bg1"/>
                </a:solidFill>
                <a:latin typeface="Nirmala UI Semilight" panose="020B0402040204020203" pitchFamily="34" charset="0"/>
                <a:cs typeface="Nirmala UI Semilight" panose="020B0402040204020203" pitchFamily="34" charset="0"/>
              </a:rPr>
              <a:t>:</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Type: AWS::Serverless::Function</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Properties:</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a:t>
            </a:r>
            <a:r>
              <a:rPr lang="en-US" sz="1800" b="0" dirty="0" err="1">
                <a:solidFill>
                  <a:schemeClr val="bg1"/>
                </a:solidFill>
                <a:latin typeface="Nirmala UI Semilight" panose="020B0402040204020203" pitchFamily="34" charset="0"/>
                <a:cs typeface="Nirmala UI Semilight" panose="020B0402040204020203" pitchFamily="34" charset="0"/>
              </a:rPr>
              <a:t>CodeUri</a:t>
            </a:r>
            <a:r>
              <a:rPr lang="en-US" sz="1800" b="0" dirty="0">
                <a:solidFill>
                  <a:schemeClr val="bg1"/>
                </a:solidFill>
                <a:latin typeface="Nirmala UI Semilight" panose="020B0402040204020203" pitchFamily="34" charset="0"/>
                <a:cs typeface="Nirmala UI Semilight" panose="020B0402040204020203" pitchFamily="34" charset="0"/>
              </a:rPr>
              <a:t>: </a:t>
            </a:r>
            <a:r>
              <a:rPr lang="en-US" sz="1800" b="0" dirty="0" err="1">
                <a:solidFill>
                  <a:schemeClr val="bg1"/>
                </a:solidFill>
                <a:latin typeface="Nirmala UI Semilight" panose="020B0402040204020203" pitchFamily="34" charset="0"/>
                <a:cs typeface="Nirmala UI Semilight" panose="020B0402040204020203" pitchFamily="34" charset="0"/>
              </a:rPr>
              <a:t>hello_world</a:t>
            </a:r>
            <a:r>
              <a:rPr lang="en-US" sz="1800" b="0" dirty="0">
                <a:solidFill>
                  <a:schemeClr val="bg1"/>
                </a:solidFill>
                <a:latin typeface="Nirmala UI Semilight" panose="020B0402040204020203" pitchFamily="34" charset="0"/>
                <a:cs typeface="Nirmala UI Semilight" panose="020B0402040204020203" pitchFamily="34" charset="0"/>
              </a:rPr>
              <a:t>/</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Handler: </a:t>
            </a:r>
            <a:r>
              <a:rPr lang="en-US" sz="1800" b="0" dirty="0" err="1">
                <a:solidFill>
                  <a:schemeClr val="bg1"/>
                </a:solidFill>
                <a:latin typeface="Nirmala UI Semilight" panose="020B0402040204020203" pitchFamily="34" charset="0"/>
                <a:cs typeface="Nirmala UI Semilight" panose="020B0402040204020203" pitchFamily="34" charset="0"/>
              </a:rPr>
              <a:t>app.lambda_handler</a:t>
            </a:r>
            <a:endParaRPr lang="en-US" sz="1800" b="0" dirty="0">
              <a:solidFill>
                <a:schemeClr val="bg1"/>
              </a:solidFill>
              <a:latin typeface="Nirmala UI Semilight" panose="020B0402040204020203" pitchFamily="34" charset="0"/>
              <a:cs typeface="Nirmala UI Semilight" panose="020B0402040204020203" pitchFamily="34" charset="0"/>
            </a:endParaRP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Runtime: python3.7</a:t>
            </a:r>
          </a:p>
        </p:txBody>
      </p:sp>
      <p:sp>
        <p:nvSpPr>
          <p:cNvPr id="8" name="Content Placeholder 6">
            <a:extLst>
              <a:ext uri="{FF2B5EF4-FFF2-40B4-BE49-F238E27FC236}">
                <a16:creationId xmlns:a16="http://schemas.microsoft.com/office/drawing/2014/main" id="{0D9A67FD-6B48-41B5-A11B-7D89F54B07BA}"/>
              </a:ext>
            </a:extLst>
          </p:cNvPr>
          <p:cNvSpPr txBox="1">
            <a:spLocks/>
          </p:cNvSpPr>
          <p:nvPr/>
        </p:nvSpPr>
        <p:spPr>
          <a:xfrm>
            <a:off x="764770" y="1330975"/>
            <a:ext cx="10812714" cy="1703444"/>
          </a:xfrm>
          <a:prstGeom prst="rect">
            <a:avLst/>
          </a:prstGeom>
        </p:spPr>
        <p:txBody>
          <a:bodyPr vert="horz" lIns="91440" tIns="45720" rIns="91440" bIns="45720" rtlCol="0" anchor="t">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sz="1800" b="0" dirty="0">
                <a:latin typeface="Nirmala UI Semilight" panose="020B0402040204020203" pitchFamily="34" charset="0"/>
                <a:cs typeface="Nirmala UI Semilight" panose="020B0402040204020203" pitchFamily="34" charset="0"/>
              </a:rPr>
              <a:t>Resources define everything the application is comprised of. This can be functions, databases, anything that needs to be explicitly created for our application to work.</a:t>
            </a:r>
          </a:p>
          <a:p>
            <a:r>
              <a:rPr lang="en-US" sz="1800" b="0" dirty="0" err="1">
                <a:latin typeface="Nirmala UI Semilight" panose="020B0402040204020203" pitchFamily="34" charset="0"/>
                <a:cs typeface="Nirmala UI Semilight" panose="020B0402040204020203" pitchFamily="34" charset="0"/>
              </a:rPr>
              <a:t>HelloWorldFunction</a:t>
            </a:r>
            <a:r>
              <a:rPr lang="en-US" sz="1800" b="0" dirty="0">
                <a:latin typeface="Nirmala UI Semilight" panose="020B0402040204020203" pitchFamily="34" charset="0"/>
                <a:cs typeface="Nirmala UI Semilight" panose="020B0402040204020203" pitchFamily="34" charset="0"/>
              </a:rPr>
              <a:t> is what our function will be named, </a:t>
            </a:r>
            <a:r>
              <a:rPr lang="en-US" sz="1800" b="0" dirty="0" err="1">
                <a:latin typeface="Nirmala UI Semilight" panose="020B0402040204020203" pitchFamily="34" charset="0"/>
                <a:cs typeface="Nirmala UI Semilight" panose="020B0402040204020203" pitchFamily="34" charset="0"/>
              </a:rPr>
              <a:t>CodeUri</a:t>
            </a:r>
            <a:r>
              <a:rPr lang="en-US" sz="1800" b="0" dirty="0">
                <a:latin typeface="Nirmala UI Semilight" panose="020B0402040204020203" pitchFamily="34" charset="0"/>
                <a:cs typeface="Nirmala UI Semilight" panose="020B0402040204020203" pitchFamily="34" charset="0"/>
              </a:rPr>
              <a:t> is the path to the code for our function. Handler and Runtime define what you would expect.</a:t>
            </a:r>
          </a:p>
          <a:p>
            <a:endParaRPr lang="en-US" sz="1800" b="0" dirty="0">
              <a:latin typeface="Nirmala UI Semilight" panose="020B0402040204020203" pitchFamily="34" charset="0"/>
              <a:cs typeface="Nirmala UI Semilight" panose="020B0402040204020203" pitchFamily="34" charset="0"/>
            </a:endParaRP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41587787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32</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977917"/>
          </a:xfrm>
        </p:spPr>
        <p:txBody>
          <a:bodyPr>
            <a:normAutofit fontScale="90000"/>
          </a:bodyPr>
          <a:lstStyle/>
          <a:p>
            <a:r>
              <a:rPr lang="en-US" sz="3200" b="1" dirty="0">
                <a:latin typeface="Leelawadee UI Semilight" panose="020B0402040204020203" pitchFamily="34" charset="-34"/>
                <a:cs typeface="Leelawadee UI Semilight" panose="020B0402040204020203" pitchFamily="34" charset="-34"/>
              </a:rPr>
              <a:t>SAM Template: Hello-world</a:t>
            </a:r>
            <a:br>
              <a:rPr lang="en-US" sz="3200" b="1" dirty="0">
                <a:solidFill>
                  <a:schemeClr val="tx1"/>
                </a:solidFill>
                <a:latin typeface="Leelawadee UI Semilight" panose="020B0402040204020203" pitchFamily="34" charset="-34"/>
                <a:cs typeface="Leelawadee UI Semilight" panose="020B0402040204020203" pitchFamily="34" charset="-34"/>
              </a:rPr>
            </a:b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85652"/>
            <a:ext cx="10541985" cy="3237270"/>
          </a:xfrm>
          <a:solidFill>
            <a:schemeClr val="tx1"/>
          </a:solidFill>
        </p:spPr>
        <p:txBody>
          <a:bodyPr anchor="t">
            <a:noAutofit/>
          </a:bodyPr>
          <a:lstStyle/>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Events:</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HelloWorld:</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Type: </a:t>
            </a:r>
            <a:r>
              <a:rPr lang="en-US" sz="1800" b="0" dirty="0" err="1">
                <a:solidFill>
                  <a:schemeClr val="bg1"/>
                </a:solidFill>
                <a:latin typeface="Nirmala UI Semilight" panose="020B0402040204020203" pitchFamily="34" charset="0"/>
                <a:cs typeface="Nirmala UI Semilight" panose="020B0402040204020203" pitchFamily="34" charset="0"/>
              </a:rPr>
              <a:t>Api</a:t>
            </a:r>
            <a:r>
              <a:rPr lang="en-US" sz="1800" b="0" dirty="0">
                <a:solidFill>
                  <a:schemeClr val="bg1"/>
                </a:solidFill>
                <a:latin typeface="Nirmala UI Semilight" panose="020B0402040204020203" pitchFamily="34" charset="0"/>
                <a:cs typeface="Nirmala UI Semilight" panose="020B0402040204020203" pitchFamily="34" charset="0"/>
              </a:rPr>
              <a:t> </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Properties:</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Path: /hello</a:t>
            </a:r>
          </a:p>
          <a:p>
            <a:pPr>
              <a:lnSpc>
                <a:spcPts val="1800"/>
              </a:lnSpc>
            </a:pPr>
            <a:r>
              <a:rPr lang="en-US" sz="1800" b="0" dirty="0">
                <a:solidFill>
                  <a:schemeClr val="bg1"/>
                </a:solidFill>
                <a:latin typeface="Nirmala UI Semilight" panose="020B0402040204020203" pitchFamily="34" charset="0"/>
                <a:cs typeface="Nirmala UI Semilight" panose="020B0402040204020203" pitchFamily="34" charset="0"/>
              </a:rPr>
              <a:t>            Method: get</a:t>
            </a:r>
          </a:p>
        </p:txBody>
      </p:sp>
      <p:sp>
        <p:nvSpPr>
          <p:cNvPr id="8" name="Content Placeholder 6">
            <a:extLst>
              <a:ext uri="{FF2B5EF4-FFF2-40B4-BE49-F238E27FC236}">
                <a16:creationId xmlns:a16="http://schemas.microsoft.com/office/drawing/2014/main" id="{0D9A67FD-6B48-41B5-A11B-7D89F54B07BA}"/>
              </a:ext>
            </a:extLst>
          </p:cNvPr>
          <p:cNvSpPr txBox="1">
            <a:spLocks/>
          </p:cNvSpPr>
          <p:nvPr/>
        </p:nvSpPr>
        <p:spPr>
          <a:xfrm>
            <a:off x="764770" y="1330975"/>
            <a:ext cx="10812714" cy="1703444"/>
          </a:xfrm>
          <a:prstGeom prst="rect">
            <a:avLst/>
          </a:prstGeom>
        </p:spPr>
        <p:txBody>
          <a:bodyPr vert="horz" lIns="91440" tIns="45720" rIns="91440" bIns="45720" rtlCol="0" anchor="t">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sz="1800" b="0" dirty="0">
                <a:latin typeface="Nirmala UI Semilight" panose="020B0402040204020203" pitchFamily="34" charset="0"/>
                <a:cs typeface="Nirmala UI Semilight" panose="020B0402040204020203" pitchFamily="34" charset="0"/>
              </a:rPr>
              <a:t>Under </a:t>
            </a:r>
            <a:r>
              <a:rPr lang="en-US" sz="1800" dirty="0">
                <a:latin typeface="Nirmala UI Semilight" panose="020B0402040204020203" pitchFamily="34" charset="0"/>
                <a:cs typeface="Nirmala UI Semilight" panose="020B0402040204020203" pitchFamily="34" charset="0"/>
              </a:rPr>
              <a:t>Properties</a:t>
            </a:r>
            <a:r>
              <a:rPr lang="en-US" sz="1800" b="0" dirty="0">
                <a:latin typeface="Nirmala UI Semilight" panose="020B0402040204020203" pitchFamily="34" charset="0"/>
                <a:cs typeface="Nirmala UI Semilight" panose="020B0402040204020203" pitchFamily="34" charset="0"/>
              </a:rPr>
              <a:t> of our function, we can specify an Event resource, which will be used to create </a:t>
            </a:r>
            <a:r>
              <a:rPr lang="en-US" sz="1800" dirty="0">
                <a:latin typeface="Nirmala UI Semilight" panose="020B0402040204020203" pitchFamily="34" charset="0"/>
                <a:cs typeface="Nirmala UI Semilight" panose="020B0402040204020203" pitchFamily="34" charset="0"/>
              </a:rPr>
              <a:t>API Gateway </a:t>
            </a:r>
            <a:r>
              <a:rPr lang="en-US" sz="1800" b="0" dirty="0">
                <a:latin typeface="Nirmala UI Semilight" panose="020B0402040204020203" pitchFamily="34" charset="0"/>
                <a:cs typeface="Nirmala UI Semilight" panose="020B0402040204020203" pitchFamily="34" charset="0"/>
              </a:rPr>
              <a:t>endpoints. We define an even type of API, set the relative path and the method. This will create a </a:t>
            </a:r>
            <a:r>
              <a:rPr lang="en-US" sz="1800" dirty="0">
                <a:latin typeface="Nirmala UI Semilight" panose="020B0402040204020203" pitchFamily="34" charset="0"/>
                <a:cs typeface="Nirmala UI Semilight" panose="020B0402040204020203" pitchFamily="34" charset="0"/>
              </a:rPr>
              <a:t>Lambda Proxy</a:t>
            </a:r>
            <a:r>
              <a:rPr lang="en-US" sz="1800" b="0" dirty="0">
                <a:latin typeface="Nirmala UI Semilight" panose="020B0402040204020203" pitchFamily="34" charset="0"/>
                <a:cs typeface="Nirmala UI Semilight" panose="020B0402040204020203" pitchFamily="34" charset="0"/>
              </a:rPr>
              <a:t> on the </a:t>
            </a:r>
            <a:r>
              <a:rPr lang="en-US" sz="1800" dirty="0">
                <a:latin typeface="Nirmala UI Semilight" panose="020B0402040204020203" pitchFamily="34" charset="0"/>
                <a:cs typeface="Nirmala UI Semilight" panose="020B0402040204020203" pitchFamily="34" charset="0"/>
              </a:rPr>
              <a:t>API Gateway </a:t>
            </a:r>
            <a:r>
              <a:rPr lang="en-US" sz="1800" b="0" dirty="0">
                <a:latin typeface="Nirmala UI Semilight" panose="020B0402040204020203" pitchFamily="34" charset="0"/>
                <a:cs typeface="Nirmala UI Semilight" panose="020B0402040204020203" pitchFamily="34" charset="0"/>
              </a:rPr>
              <a:t>for us automatically</a:t>
            </a:r>
          </a:p>
          <a:p>
            <a:endParaRPr lang="en-US" sz="1800" b="0" dirty="0">
              <a:latin typeface="Nirmala UI Semilight" panose="020B0402040204020203" pitchFamily="34" charset="0"/>
              <a:cs typeface="Nirmala UI Semilight" panose="020B0402040204020203" pitchFamily="34" charset="0"/>
            </a:endParaRP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37235877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33</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7" name="Content Placeholder 6"/>
          <p:cNvSpPr>
            <a:spLocks noGrp="1"/>
          </p:cNvSpPr>
          <p:nvPr>
            <p:ph sz="half" idx="4294967295"/>
          </p:nvPr>
        </p:nvSpPr>
        <p:spPr>
          <a:xfrm>
            <a:off x="764770" y="222637"/>
            <a:ext cx="10541985" cy="6351517"/>
          </a:xfrm>
          <a:solidFill>
            <a:schemeClr val="tx1"/>
          </a:solidFill>
        </p:spPr>
        <p:txBody>
          <a:bodyPr anchor="t">
            <a:noAutofit/>
          </a:bodyPr>
          <a:lstStyle/>
          <a:p>
            <a:pPr>
              <a:lnSpc>
                <a:spcPts val="1600"/>
              </a:lnSpc>
            </a:pPr>
            <a:r>
              <a:rPr lang="en-US" sz="1800" b="0" dirty="0" err="1">
                <a:solidFill>
                  <a:schemeClr val="bg1"/>
                </a:solidFill>
                <a:latin typeface="Nirmala UI Semilight" panose="020B0402040204020203" pitchFamily="34" charset="0"/>
                <a:cs typeface="Nirmala UI Semilight" panose="020B0402040204020203" pitchFamily="34" charset="0"/>
              </a:rPr>
              <a:t>AWSTemplateFormatVersion</a:t>
            </a:r>
            <a:r>
              <a:rPr lang="en-US" sz="1800" b="0" dirty="0">
                <a:solidFill>
                  <a:schemeClr val="bg1"/>
                </a:solidFill>
                <a:latin typeface="Nirmala UI Semilight" panose="020B0402040204020203" pitchFamily="34" charset="0"/>
                <a:cs typeface="Nirmala UI Semilight" panose="020B0402040204020203" pitchFamily="34" charset="0"/>
              </a:rPr>
              <a:t>: '2010-09-09'</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Transform: AWS::Serverless-2016-10-31</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Description: SAM Application</a:t>
            </a:r>
          </a:p>
          <a:p>
            <a:pPr>
              <a:lnSpc>
                <a:spcPts val="1600"/>
              </a:lnSpc>
            </a:pPr>
            <a:r>
              <a:rPr lang="en-US" sz="1800" b="0" dirty="0" err="1">
                <a:solidFill>
                  <a:schemeClr val="bg1"/>
                </a:solidFill>
                <a:latin typeface="Nirmala UI Semilight" panose="020B0402040204020203" pitchFamily="34" charset="0"/>
                <a:cs typeface="Nirmala UI Semilight" panose="020B0402040204020203" pitchFamily="34" charset="0"/>
              </a:rPr>
              <a:t>Globals</a:t>
            </a:r>
            <a:r>
              <a:rPr lang="en-US" sz="1800" b="0" dirty="0">
                <a:solidFill>
                  <a:schemeClr val="bg1"/>
                </a:solidFill>
                <a:latin typeface="Nirmala UI Semilight" panose="020B0402040204020203" pitchFamily="34" charset="0"/>
                <a:cs typeface="Nirmala UI Semilight" panose="020B0402040204020203" pitchFamily="34" charset="0"/>
              </a:rPr>
              <a:t>:</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Function:</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Timeout: 3</a:t>
            </a:r>
          </a:p>
          <a:p>
            <a:pPr>
              <a:lnSpc>
                <a:spcPts val="1600"/>
              </a:lnSpc>
            </a:pPr>
            <a:endParaRPr lang="en-US" sz="1800" b="0" dirty="0">
              <a:solidFill>
                <a:schemeClr val="bg1"/>
              </a:solidFill>
              <a:latin typeface="Nirmala UI Semilight" panose="020B0402040204020203" pitchFamily="34" charset="0"/>
              <a:cs typeface="Nirmala UI Semilight" panose="020B0402040204020203" pitchFamily="34" charset="0"/>
            </a:endParaRP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Resources:</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a:t>
            </a:r>
            <a:r>
              <a:rPr lang="en-US" sz="1800" b="0" dirty="0" err="1">
                <a:solidFill>
                  <a:schemeClr val="bg1"/>
                </a:solidFill>
                <a:latin typeface="Nirmala UI Semilight" panose="020B0402040204020203" pitchFamily="34" charset="0"/>
                <a:cs typeface="Nirmala UI Semilight" panose="020B0402040204020203" pitchFamily="34" charset="0"/>
              </a:rPr>
              <a:t>HelloWorldFunction</a:t>
            </a:r>
            <a:r>
              <a:rPr lang="en-US" sz="1800" b="0" dirty="0">
                <a:solidFill>
                  <a:schemeClr val="bg1"/>
                </a:solidFill>
                <a:latin typeface="Nirmala UI Semilight" panose="020B0402040204020203" pitchFamily="34" charset="0"/>
                <a:cs typeface="Nirmala UI Semilight" panose="020B0402040204020203" pitchFamily="34" charset="0"/>
              </a:rPr>
              <a:t>:</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Type: AWS::Serverless::Function</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Properties:</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a:t>
            </a:r>
            <a:r>
              <a:rPr lang="en-US" sz="1800" b="0" dirty="0" err="1">
                <a:solidFill>
                  <a:schemeClr val="bg1"/>
                </a:solidFill>
                <a:latin typeface="Nirmala UI Semilight" panose="020B0402040204020203" pitchFamily="34" charset="0"/>
                <a:cs typeface="Nirmala UI Semilight" panose="020B0402040204020203" pitchFamily="34" charset="0"/>
              </a:rPr>
              <a:t>CodeUri</a:t>
            </a:r>
            <a:r>
              <a:rPr lang="en-US" sz="1800" b="0" dirty="0">
                <a:solidFill>
                  <a:schemeClr val="bg1"/>
                </a:solidFill>
                <a:latin typeface="Nirmala UI Semilight" panose="020B0402040204020203" pitchFamily="34" charset="0"/>
                <a:cs typeface="Nirmala UI Semilight" panose="020B0402040204020203" pitchFamily="34" charset="0"/>
              </a:rPr>
              <a:t>: </a:t>
            </a:r>
            <a:r>
              <a:rPr lang="en-US" sz="1800" b="0" dirty="0" err="1">
                <a:solidFill>
                  <a:schemeClr val="bg1"/>
                </a:solidFill>
                <a:latin typeface="Nirmala UI Semilight" panose="020B0402040204020203" pitchFamily="34" charset="0"/>
                <a:cs typeface="Nirmala UI Semilight" panose="020B0402040204020203" pitchFamily="34" charset="0"/>
              </a:rPr>
              <a:t>hello_world</a:t>
            </a:r>
            <a:r>
              <a:rPr lang="en-US" sz="1800" b="0" dirty="0">
                <a:solidFill>
                  <a:schemeClr val="bg1"/>
                </a:solidFill>
                <a:latin typeface="Nirmala UI Semilight" panose="020B0402040204020203" pitchFamily="34" charset="0"/>
                <a:cs typeface="Nirmala UI Semilight" panose="020B0402040204020203" pitchFamily="34" charset="0"/>
              </a:rPr>
              <a:t>/</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Handler: </a:t>
            </a:r>
            <a:r>
              <a:rPr lang="en-US" sz="1800" b="0" dirty="0" err="1">
                <a:solidFill>
                  <a:schemeClr val="bg1"/>
                </a:solidFill>
                <a:latin typeface="Nirmala UI Semilight" panose="020B0402040204020203" pitchFamily="34" charset="0"/>
                <a:cs typeface="Nirmala UI Semilight" panose="020B0402040204020203" pitchFamily="34" charset="0"/>
              </a:rPr>
              <a:t>app.lambda_handler</a:t>
            </a:r>
            <a:endParaRPr lang="en-US" sz="1800" b="0" dirty="0">
              <a:solidFill>
                <a:schemeClr val="bg1"/>
              </a:solidFill>
              <a:latin typeface="Nirmala UI Semilight" panose="020B0402040204020203" pitchFamily="34" charset="0"/>
              <a:cs typeface="Nirmala UI Semilight" panose="020B0402040204020203" pitchFamily="34" charset="0"/>
            </a:endParaRP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Runtime: python3.7</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Events:</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HelloWorld:</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Type: </a:t>
            </a:r>
            <a:r>
              <a:rPr lang="en-US" sz="1800" b="0" dirty="0" err="1">
                <a:solidFill>
                  <a:schemeClr val="bg1"/>
                </a:solidFill>
                <a:latin typeface="Nirmala UI Semilight" panose="020B0402040204020203" pitchFamily="34" charset="0"/>
                <a:cs typeface="Nirmala UI Semilight" panose="020B0402040204020203" pitchFamily="34" charset="0"/>
              </a:rPr>
              <a:t>Api</a:t>
            </a:r>
            <a:r>
              <a:rPr lang="en-US" sz="1800" b="0" dirty="0">
                <a:solidFill>
                  <a:schemeClr val="bg1"/>
                </a:solidFill>
                <a:latin typeface="Nirmala UI Semilight" panose="020B0402040204020203" pitchFamily="34" charset="0"/>
                <a:cs typeface="Nirmala UI Semilight" panose="020B0402040204020203" pitchFamily="34" charset="0"/>
              </a:rPr>
              <a:t> Properties:</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Path: /hello</a:t>
            </a:r>
          </a:p>
          <a:p>
            <a:pPr>
              <a:lnSpc>
                <a:spcPts val="1600"/>
              </a:lnSpc>
            </a:pPr>
            <a:r>
              <a:rPr lang="en-US" sz="1800" b="0" dirty="0">
                <a:solidFill>
                  <a:schemeClr val="bg1"/>
                </a:solidFill>
                <a:latin typeface="Nirmala UI Semilight" panose="020B0402040204020203" pitchFamily="34" charset="0"/>
                <a:cs typeface="Nirmala UI Semilight" panose="020B0402040204020203" pitchFamily="34" charset="0"/>
              </a:rPr>
              <a:t>            Method: get</a:t>
            </a:r>
          </a:p>
        </p:txBody>
      </p:sp>
    </p:spTree>
    <p:extLst>
      <p:ext uri="{BB962C8B-B14F-4D97-AF65-F5344CB8AC3E}">
        <p14:creationId xmlns:p14="http://schemas.microsoft.com/office/powerpoint/2010/main" val="11856388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34</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0" y="257421"/>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SAM</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Deployment</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2068759"/>
            <a:ext cx="8562109" cy="936834"/>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When you run a SAM deploy, it will take your template and relevant code, package it into a CloudFormation package, push it to an S3 bucket you define and then call CloudFormation to build it</a:t>
            </a:r>
          </a:p>
          <a:p>
            <a:endParaRPr lang="en-US" sz="1800" b="0" dirty="0">
              <a:latin typeface="Nirmala UI Semilight" panose="020B0402040204020203" pitchFamily="34" charset="0"/>
              <a:cs typeface="Nirmala UI Semilight" panose="020B0402040204020203" pitchFamily="34" charset="0"/>
            </a:endParaRPr>
          </a:p>
        </p:txBody>
      </p:sp>
      <p:sp>
        <p:nvSpPr>
          <p:cNvPr id="3" name="Rectangle: Rounded Corners 2">
            <a:extLst>
              <a:ext uri="{FF2B5EF4-FFF2-40B4-BE49-F238E27FC236}">
                <a16:creationId xmlns:a16="http://schemas.microsoft.com/office/drawing/2014/main" id="{A19146BE-AFA4-4A6A-A797-0C9E821C8985}"/>
              </a:ext>
            </a:extLst>
          </p:cNvPr>
          <p:cNvSpPr/>
          <p:nvPr/>
        </p:nvSpPr>
        <p:spPr>
          <a:xfrm>
            <a:off x="1081377" y="3299791"/>
            <a:ext cx="1470992" cy="477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Template</a:t>
            </a:r>
          </a:p>
        </p:txBody>
      </p:sp>
      <p:sp>
        <p:nvSpPr>
          <p:cNvPr id="8" name="Rectangle: Rounded Corners 7">
            <a:extLst>
              <a:ext uri="{FF2B5EF4-FFF2-40B4-BE49-F238E27FC236}">
                <a16:creationId xmlns:a16="http://schemas.microsoft.com/office/drawing/2014/main" id="{81FC9A65-D251-4D74-A728-7ED47E1BD37D}"/>
              </a:ext>
            </a:extLst>
          </p:cNvPr>
          <p:cNvSpPr/>
          <p:nvPr/>
        </p:nvSpPr>
        <p:spPr>
          <a:xfrm>
            <a:off x="1081377" y="3927156"/>
            <a:ext cx="1470992" cy="477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Tree>
    <p:extLst>
      <p:ext uri="{BB962C8B-B14F-4D97-AF65-F5344CB8AC3E}">
        <p14:creationId xmlns:p14="http://schemas.microsoft.com/office/powerpoint/2010/main" val="20212649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35</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0" y="257421"/>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SAM</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Deployment</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2068759"/>
            <a:ext cx="8562109" cy="936834"/>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When you run a SAM deploy, it will take your template and relevant code, package it into a CloudFormation package, push it to an S3 bucket you define and then call CloudFormation to build it</a:t>
            </a:r>
          </a:p>
          <a:p>
            <a:endParaRPr lang="en-US" sz="1800" b="0" dirty="0">
              <a:latin typeface="Nirmala UI Semilight" panose="020B0402040204020203" pitchFamily="34" charset="0"/>
              <a:cs typeface="Nirmala UI Semilight" panose="020B0402040204020203" pitchFamily="34" charset="0"/>
            </a:endParaRPr>
          </a:p>
        </p:txBody>
      </p:sp>
      <p:sp>
        <p:nvSpPr>
          <p:cNvPr id="3" name="Rectangle: Rounded Corners 2">
            <a:extLst>
              <a:ext uri="{FF2B5EF4-FFF2-40B4-BE49-F238E27FC236}">
                <a16:creationId xmlns:a16="http://schemas.microsoft.com/office/drawing/2014/main" id="{A19146BE-AFA4-4A6A-A797-0C9E821C8985}"/>
              </a:ext>
            </a:extLst>
          </p:cNvPr>
          <p:cNvSpPr/>
          <p:nvPr/>
        </p:nvSpPr>
        <p:spPr>
          <a:xfrm>
            <a:off x="1081377" y="3299791"/>
            <a:ext cx="1470992" cy="477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Template</a:t>
            </a:r>
          </a:p>
        </p:txBody>
      </p:sp>
      <p:sp>
        <p:nvSpPr>
          <p:cNvPr id="8" name="Rectangle: Rounded Corners 7">
            <a:extLst>
              <a:ext uri="{FF2B5EF4-FFF2-40B4-BE49-F238E27FC236}">
                <a16:creationId xmlns:a16="http://schemas.microsoft.com/office/drawing/2014/main" id="{81FC9A65-D251-4D74-A728-7ED47E1BD37D}"/>
              </a:ext>
            </a:extLst>
          </p:cNvPr>
          <p:cNvSpPr/>
          <p:nvPr/>
        </p:nvSpPr>
        <p:spPr>
          <a:xfrm>
            <a:off x="1081377" y="3927156"/>
            <a:ext cx="1470992" cy="477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9" name="Rectangle: Rounded Corners 8">
            <a:extLst>
              <a:ext uri="{FF2B5EF4-FFF2-40B4-BE49-F238E27FC236}">
                <a16:creationId xmlns:a16="http://schemas.microsoft.com/office/drawing/2014/main" id="{EA095FB8-CA56-4049-9D86-2DB5FB3C6785}"/>
              </a:ext>
            </a:extLst>
          </p:cNvPr>
          <p:cNvSpPr/>
          <p:nvPr/>
        </p:nvSpPr>
        <p:spPr>
          <a:xfrm>
            <a:off x="3022821" y="3654256"/>
            <a:ext cx="1470992" cy="477079"/>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SAM</a:t>
            </a:r>
          </a:p>
        </p:txBody>
      </p:sp>
      <p:cxnSp>
        <p:nvCxnSpPr>
          <p:cNvPr id="11" name="Straight Arrow Connector 10">
            <a:extLst>
              <a:ext uri="{FF2B5EF4-FFF2-40B4-BE49-F238E27FC236}">
                <a16:creationId xmlns:a16="http://schemas.microsoft.com/office/drawing/2014/main" id="{7A4BA618-CDB0-45CD-8963-32B787A18C90}"/>
              </a:ext>
            </a:extLst>
          </p:cNvPr>
          <p:cNvCxnSpPr>
            <a:stCxn id="9" idx="1"/>
          </p:cNvCxnSpPr>
          <p:nvPr/>
        </p:nvCxnSpPr>
        <p:spPr>
          <a:xfrm flipH="1" flipV="1">
            <a:off x="2663687" y="3593990"/>
            <a:ext cx="359134" cy="2988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DB020FA-B179-43B3-B6BF-A5C6E43B59C9}"/>
              </a:ext>
            </a:extLst>
          </p:cNvPr>
          <p:cNvCxnSpPr>
            <a:stCxn id="9" idx="1"/>
          </p:cNvCxnSpPr>
          <p:nvPr/>
        </p:nvCxnSpPr>
        <p:spPr>
          <a:xfrm flipH="1">
            <a:off x="2647784" y="3892796"/>
            <a:ext cx="375037" cy="238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48957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FCDA36D7-FBE1-48A9-8B30-EA6A28636A4B}"/>
              </a:ext>
            </a:extLst>
          </p:cNvPr>
          <p:cNvSpPr/>
          <p:nvPr/>
        </p:nvSpPr>
        <p:spPr>
          <a:xfrm>
            <a:off x="863001" y="3005593"/>
            <a:ext cx="1907744" cy="2015657"/>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Packaged</a:t>
            </a:r>
          </a:p>
        </p:txBody>
      </p:sp>
      <p:sp>
        <p:nvSpPr>
          <p:cNvPr id="6" name="Slide Number Placeholder 5"/>
          <p:cNvSpPr>
            <a:spLocks noGrp="1"/>
          </p:cNvSpPr>
          <p:nvPr>
            <p:ph type="sldNum" sz="quarter" idx="12"/>
          </p:nvPr>
        </p:nvSpPr>
        <p:spPr/>
        <p:txBody>
          <a:bodyPr/>
          <a:lstStyle/>
          <a:p>
            <a:fld id="{D99624C5-FDF6-4954-B8C3-64918F306FAA}" type="slidenum">
              <a:rPr lang="en-US" smtClean="0"/>
              <a:t>36</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0" y="257421"/>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SAM</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Deployment</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2068759"/>
            <a:ext cx="8562109" cy="936834"/>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When you run a SAM deploy, it will take your template and relevant code, package it into a CloudFormation package, push it to an S3 bucket you define and then call CloudFormation to build it</a:t>
            </a:r>
          </a:p>
          <a:p>
            <a:endParaRPr lang="en-US" sz="1800" b="0" dirty="0">
              <a:latin typeface="Nirmala UI Semilight" panose="020B0402040204020203" pitchFamily="34" charset="0"/>
              <a:cs typeface="Nirmala UI Semilight" panose="020B0402040204020203" pitchFamily="34" charset="0"/>
            </a:endParaRPr>
          </a:p>
        </p:txBody>
      </p:sp>
      <p:sp>
        <p:nvSpPr>
          <p:cNvPr id="3" name="Rectangle: Rounded Corners 2">
            <a:extLst>
              <a:ext uri="{FF2B5EF4-FFF2-40B4-BE49-F238E27FC236}">
                <a16:creationId xmlns:a16="http://schemas.microsoft.com/office/drawing/2014/main" id="{A19146BE-AFA4-4A6A-A797-0C9E821C8985}"/>
              </a:ext>
            </a:extLst>
          </p:cNvPr>
          <p:cNvSpPr/>
          <p:nvPr/>
        </p:nvSpPr>
        <p:spPr>
          <a:xfrm>
            <a:off x="1081377" y="3528159"/>
            <a:ext cx="1470992" cy="477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Template</a:t>
            </a:r>
          </a:p>
        </p:txBody>
      </p:sp>
      <p:sp>
        <p:nvSpPr>
          <p:cNvPr id="8" name="Rectangle: Rounded Corners 7">
            <a:extLst>
              <a:ext uri="{FF2B5EF4-FFF2-40B4-BE49-F238E27FC236}">
                <a16:creationId xmlns:a16="http://schemas.microsoft.com/office/drawing/2014/main" id="{81FC9A65-D251-4D74-A728-7ED47E1BD37D}"/>
              </a:ext>
            </a:extLst>
          </p:cNvPr>
          <p:cNvSpPr/>
          <p:nvPr/>
        </p:nvSpPr>
        <p:spPr>
          <a:xfrm>
            <a:off x="1081377" y="4165695"/>
            <a:ext cx="1470992" cy="477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9" name="Rectangle: Rounded Corners 8">
            <a:extLst>
              <a:ext uri="{FF2B5EF4-FFF2-40B4-BE49-F238E27FC236}">
                <a16:creationId xmlns:a16="http://schemas.microsoft.com/office/drawing/2014/main" id="{EA095FB8-CA56-4049-9D86-2DB5FB3C6785}"/>
              </a:ext>
            </a:extLst>
          </p:cNvPr>
          <p:cNvSpPr/>
          <p:nvPr/>
        </p:nvSpPr>
        <p:spPr>
          <a:xfrm>
            <a:off x="3145310" y="3641557"/>
            <a:ext cx="1470992" cy="477079"/>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SAM</a:t>
            </a:r>
          </a:p>
        </p:txBody>
      </p:sp>
      <p:sp>
        <p:nvSpPr>
          <p:cNvPr id="10" name="Rectangle: Rounded Corners 9">
            <a:extLst>
              <a:ext uri="{FF2B5EF4-FFF2-40B4-BE49-F238E27FC236}">
                <a16:creationId xmlns:a16="http://schemas.microsoft.com/office/drawing/2014/main" id="{067BB883-9793-4C40-A690-D05CB8B88D56}"/>
              </a:ext>
            </a:extLst>
          </p:cNvPr>
          <p:cNvSpPr/>
          <p:nvPr/>
        </p:nvSpPr>
        <p:spPr>
          <a:xfrm>
            <a:off x="4964265" y="3299790"/>
            <a:ext cx="1470992" cy="1104445"/>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S3 Bucket</a:t>
            </a:r>
          </a:p>
        </p:txBody>
      </p:sp>
      <p:cxnSp>
        <p:nvCxnSpPr>
          <p:cNvPr id="13" name="Straight Arrow Connector 12">
            <a:extLst>
              <a:ext uri="{FF2B5EF4-FFF2-40B4-BE49-F238E27FC236}">
                <a16:creationId xmlns:a16="http://schemas.microsoft.com/office/drawing/2014/main" id="{009E99AE-136B-46E0-883A-5AC7D65959F0}"/>
              </a:ext>
            </a:extLst>
          </p:cNvPr>
          <p:cNvCxnSpPr>
            <a:stCxn id="9" idx="1"/>
          </p:cNvCxnSpPr>
          <p:nvPr/>
        </p:nvCxnSpPr>
        <p:spPr>
          <a:xfrm flipH="1">
            <a:off x="2868976" y="3880097"/>
            <a:ext cx="2763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2F921FD-5261-4861-B52C-99512A0D0E2B}"/>
              </a:ext>
            </a:extLst>
          </p:cNvPr>
          <p:cNvCxnSpPr>
            <a:stCxn id="9" idx="3"/>
          </p:cNvCxnSpPr>
          <p:nvPr/>
        </p:nvCxnSpPr>
        <p:spPr>
          <a:xfrm flipV="1">
            <a:off x="4616302" y="3880096"/>
            <a:ext cx="25784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79486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067BB883-9793-4C40-A690-D05CB8B88D56}"/>
              </a:ext>
            </a:extLst>
          </p:cNvPr>
          <p:cNvSpPr/>
          <p:nvPr/>
        </p:nvSpPr>
        <p:spPr>
          <a:xfrm>
            <a:off x="4964265" y="3299790"/>
            <a:ext cx="1470992" cy="1200648"/>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S3 Bucket</a:t>
            </a:r>
          </a:p>
        </p:txBody>
      </p:sp>
      <p:sp>
        <p:nvSpPr>
          <p:cNvPr id="11" name="Rectangle: Rounded Corners 10">
            <a:extLst>
              <a:ext uri="{FF2B5EF4-FFF2-40B4-BE49-F238E27FC236}">
                <a16:creationId xmlns:a16="http://schemas.microsoft.com/office/drawing/2014/main" id="{FCDA36D7-FBE1-48A9-8B30-EA6A28636A4B}"/>
              </a:ext>
            </a:extLst>
          </p:cNvPr>
          <p:cNvSpPr/>
          <p:nvPr/>
        </p:nvSpPr>
        <p:spPr>
          <a:xfrm>
            <a:off x="5057835" y="3856243"/>
            <a:ext cx="1283851" cy="423407"/>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Packaged</a:t>
            </a:r>
          </a:p>
        </p:txBody>
      </p:sp>
      <p:sp>
        <p:nvSpPr>
          <p:cNvPr id="6" name="Slide Number Placeholder 5"/>
          <p:cNvSpPr>
            <a:spLocks noGrp="1"/>
          </p:cNvSpPr>
          <p:nvPr>
            <p:ph type="sldNum" sz="quarter" idx="12"/>
          </p:nvPr>
        </p:nvSpPr>
        <p:spPr/>
        <p:txBody>
          <a:bodyPr/>
          <a:lstStyle/>
          <a:p>
            <a:fld id="{D99624C5-FDF6-4954-B8C3-64918F306FAA}" type="slidenum">
              <a:rPr lang="en-US" smtClean="0"/>
              <a:t>37</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0" y="257421"/>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SAM</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Deployment</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2068759"/>
            <a:ext cx="8562109" cy="936834"/>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When you run a SAM deploy, it will take your template and relevant code, package it into a CloudFormation package, push it to an S3 bucket you define and then call CloudFormation to build it</a:t>
            </a:r>
          </a:p>
          <a:p>
            <a:endParaRPr lang="en-US" sz="1800" b="0" dirty="0">
              <a:latin typeface="Nirmala UI Semilight" panose="020B0402040204020203" pitchFamily="34" charset="0"/>
              <a:cs typeface="Nirmala UI Semilight" panose="020B0402040204020203" pitchFamily="34" charset="0"/>
            </a:endParaRPr>
          </a:p>
        </p:txBody>
      </p:sp>
      <p:sp>
        <p:nvSpPr>
          <p:cNvPr id="9" name="Rectangle: Rounded Corners 8">
            <a:extLst>
              <a:ext uri="{FF2B5EF4-FFF2-40B4-BE49-F238E27FC236}">
                <a16:creationId xmlns:a16="http://schemas.microsoft.com/office/drawing/2014/main" id="{EA095FB8-CA56-4049-9D86-2DB5FB3C6785}"/>
              </a:ext>
            </a:extLst>
          </p:cNvPr>
          <p:cNvSpPr/>
          <p:nvPr/>
        </p:nvSpPr>
        <p:spPr>
          <a:xfrm>
            <a:off x="3045350" y="3654256"/>
            <a:ext cx="1470992" cy="477079"/>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SAM</a:t>
            </a:r>
          </a:p>
        </p:txBody>
      </p:sp>
    </p:spTree>
    <p:extLst>
      <p:ext uri="{BB962C8B-B14F-4D97-AF65-F5344CB8AC3E}">
        <p14:creationId xmlns:p14="http://schemas.microsoft.com/office/powerpoint/2010/main" val="41967203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067BB883-9793-4C40-A690-D05CB8B88D56}"/>
              </a:ext>
            </a:extLst>
          </p:cNvPr>
          <p:cNvSpPr/>
          <p:nvPr/>
        </p:nvSpPr>
        <p:spPr>
          <a:xfrm>
            <a:off x="4964265" y="3299790"/>
            <a:ext cx="1470992" cy="1200648"/>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S3 Bucket</a:t>
            </a:r>
          </a:p>
        </p:txBody>
      </p:sp>
      <p:sp>
        <p:nvSpPr>
          <p:cNvPr id="11" name="Rectangle: Rounded Corners 10">
            <a:extLst>
              <a:ext uri="{FF2B5EF4-FFF2-40B4-BE49-F238E27FC236}">
                <a16:creationId xmlns:a16="http://schemas.microsoft.com/office/drawing/2014/main" id="{FCDA36D7-FBE1-48A9-8B30-EA6A28636A4B}"/>
              </a:ext>
            </a:extLst>
          </p:cNvPr>
          <p:cNvSpPr/>
          <p:nvPr/>
        </p:nvSpPr>
        <p:spPr>
          <a:xfrm>
            <a:off x="5057835" y="3856243"/>
            <a:ext cx="1283851" cy="423407"/>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Packaged</a:t>
            </a:r>
          </a:p>
        </p:txBody>
      </p:sp>
      <p:sp>
        <p:nvSpPr>
          <p:cNvPr id="6" name="Slide Number Placeholder 5"/>
          <p:cNvSpPr>
            <a:spLocks noGrp="1"/>
          </p:cNvSpPr>
          <p:nvPr>
            <p:ph type="sldNum" sz="quarter" idx="12"/>
          </p:nvPr>
        </p:nvSpPr>
        <p:spPr/>
        <p:txBody>
          <a:bodyPr/>
          <a:lstStyle/>
          <a:p>
            <a:fld id="{D99624C5-FDF6-4954-B8C3-64918F306FAA}" type="slidenum">
              <a:rPr lang="en-US" smtClean="0"/>
              <a:t>38</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0" y="257421"/>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SAM</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Deployment</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2068759"/>
            <a:ext cx="8562109" cy="936834"/>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When you run a SAM deploy, it will take your template and relevant code, package it into a CloudFormation package, push it to an S3 bucket you define and then call CloudFormation to build it</a:t>
            </a:r>
          </a:p>
          <a:p>
            <a:endParaRPr lang="en-US" sz="1800" b="0" dirty="0">
              <a:latin typeface="Nirmala UI Semilight" panose="020B0402040204020203" pitchFamily="34" charset="0"/>
              <a:cs typeface="Nirmala UI Semilight" panose="020B0402040204020203" pitchFamily="34" charset="0"/>
            </a:endParaRPr>
          </a:p>
        </p:txBody>
      </p:sp>
      <p:sp>
        <p:nvSpPr>
          <p:cNvPr id="9" name="Rectangle: Rounded Corners 8">
            <a:extLst>
              <a:ext uri="{FF2B5EF4-FFF2-40B4-BE49-F238E27FC236}">
                <a16:creationId xmlns:a16="http://schemas.microsoft.com/office/drawing/2014/main" id="{EA095FB8-CA56-4049-9D86-2DB5FB3C6785}"/>
              </a:ext>
            </a:extLst>
          </p:cNvPr>
          <p:cNvSpPr/>
          <p:nvPr/>
        </p:nvSpPr>
        <p:spPr>
          <a:xfrm>
            <a:off x="3045350" y="3654256"/>
            <a:ext cx="1470992" cy="477079"/>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SAM</a:t>
            </a:r>
          </a:p>
        </p:txBody>
      </p:sp>
      <p:sp>
        <p:nvSpPr>
          <p:cNvPr id="12" name="Rectangle: Rounded Corners 11">
            <a:extLst>
              <a:ext uri="{FF2B5EF4-FFF2-40B4-BE49-F238E27FC236}">
                <a16:creationId xmlns:a16="http://schemas.microsoft.com/office/drawing/2014/main" id="{24FEDC95-FAA0-4B4E-843B-63057B40FACB}"/>
              </a:ext>
            </a:extLst>
          </p:cNvPr>
          <p:cNvSpPr/>
          <p:nvPr/>
        </p:nvSpPr>
        <p:spPr>
          <a:xfrm>
            <a:off x="2735250" y="4971334"/>
            <a:ext cx="2091192" cy="477079"/>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CloudFormation</a:t>
            </a:r>
          </a:p>
        </p:txBody>
      </p:sp>
      <p:cxnSp>
        <p:nvCxnSpPr>
          <p:cNvPr id="13" name="Straight Arrow Connector 12">
            <a:extLst>
              <a:ext uri="{FF2B5EF4-FFF2-40B4-BE49-F238E27FC236}">
                <a16:creationId xmlns:a16="http://schemas.microsoft.com/office/drawing/2014/main" id="{DF0E3509-8AFE-4C3B-93A7-10C3D1B4C92E}"/>
              </a:ext>
            </a:extLst>
          </p:cNvPr>
          <p:cNvCxnSpPr>
            <a:stCxn id="9" idx="2"/>
          </p:cNvCxnSpPr>
          <p:nvPr/>
        </p:nvCxnSpPr>
        <p:spPr>
          <a:xfrm flipH="1">
            <a:off x="3768918" y="4131335"/>
            <a:ext cx="11928" cy="671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CD159DD9-F2AB-44C0-9311-D752C1F6BD7D}"/>
              </a:ext>
            </a:extLst>
          </p:cNvPr>
          <p:cNvCxnSpPr>
            <a:stCxn id="12" idx="3"/>
            <a:endCxn id="10" idx="2"/>
          </p:cNvCxnSpPr>
          <p:nvPr/>
        </p:nvCxnSpPr>
        <p:spPr>
          <a:xfrm flipV="1">
            <a:off x="4826442" y="4500438"/>
            <a:ext cx="873319" cy="70943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31587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Rounded Corners 46">
            <a:extLst>
              <a:ext uri="{FF2B5EF4-FFF2-40B4-BE49-F238E27FC236}">
                <a16:creationId xmlns:a16="http://schemas.microsoft.com/office/drawing/2014/main" id="{3EBEB51D-E86D-4800-B6CB-66494F5BD206}"/>
              </a:ext>
            </a:extLst>
          </p:cNvPr>
          <p:cNvSpPr/>
          <p:nvPr/>
        </p:nvSpPr>
        <p:spPr>
          <a:xfrm>
            <a:off x="4542589" y="3028893"/>
            <a:ext cx="7376360" cy="3342274"/>
          </a:xfrm>
          <a:prstGeom prst="roundRect">
            <a:avLst/>
          </a:prstGeom>
          <a:solidFill>
            <a:schemeClr val="bg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solidFill>
                  <a:schemeClr val="tx2"/>
                </a:solidFill>
              </a:rPr>
              <a:t>CloudFormation Stack</a:t>
            </a:r>
          </a:p>
        </p:txBody>
      </p:sp>
      <p:sp>
        <p:nvSpPr>
          <p:cNvPr id="10" name="Rectangle: Rounded Corners 9">
            <a:extLst>
              <a:ext uri="{FF2B5EF4-FFF2-40B4-BE49-F238E27FC236}">
                <a16:creationId xmlns:a16="http://schemas.microsoft.com/office/drawing/2014/main" id="{067BB883-9793-4C40-A690-D05CB8B88D56}"/>
              </a:ext>
            </a:extLst>
          </p:cNvPr>
          <p:cNvSpPr/>
          <p:nvPr/>
        </p:nvSpPr>
        <p:spPr>
          <a:xfrm>
            <a:off x="2745851" y="3279773"/>
            <a:ext cx="1470992" cy="1200648"/>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S3 Bucket</a:t>
            </a:r>
          </a:p>
        </p:txBody>
      </p:sp>
      <p:sp>
        <p:nvSpPr>
          <p:cNvPr id="11" name="Rectangle: Rounded Corners 10">
            <a:extLst>
              <a:ext uri="{FF2B5EF4-FFF2-40B4-BE49-F238E27FC236}">
                <a16:creationId xmlns:a16="http://schemas.microsoft.com/office/drawing/2014/main" id="{FCDA36D7-FBE1-48A9-8B30-EA6A28636A4B}"/>
              </a:ext>
            </a:extLst>
          </p:cNvPr>
          <p:cNvSpPr/>
          <p:nvPr/>
        </p:nvSpPr>
        <p:spPr>
          <a:xfrm>
            <a:off x="2839421" y="3836226"/>
            <a:ext cx="1283851" cy="423407"/>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Packaged</a:t>
            </a:r>
          </a:p>
        </p:txBody>
      </p:sp>
      <p:sp>
        <p:nvSpPr>
          <p:cNvPr id="6" name="Slide Number Placeholder 5"/>
          <p:cNvSpPr>
            <a:spLocks noGrp="1"/>
          </p:cNvSpPr>
          <p:nvPr>
            <p:ph type="sldNum" sz="quarter" idx="12"/>
          </p:nvPr>
        </p:nvSpPr>
        <p:spPr/>
        <p:txBody>
          <a:bodyPr/>
          <a:lstStyle/>
          <a:p>
            <a:fld id="{D99624C5-FDF6-4954-B8C3-64918F306FAA}" type="slidenum">
              <a:rPr lang="en-US" smtClean="0"/>
              <a:t>39</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a:xfrm>
            <a:off x="44302" y="6574155"/>
            <a:ext cx="4572000" cy="283845"/>
          </a:xfrm>
        </p:spPr>
        <p:txBody>
          <a:bodyPr/>
          <a:lstStyle/>
          <a:p>
            <a:r>
              <a:rPr lang="en-US" dirty="0"/>
              <a:t>© 2019 by Innovation In Software Corporation</a:t>
            </a:r>
          </a:p>
        </p:txBody>
      </p:sp>
      <p:sp>
        <p:nvSpPr>
          <p:cNvPr id="4" name="Title 3"/>
          <p:cNvSpPr>
            <a:spLocks noGrp="1"/>
          </p:cNvSpPr>
          <p:nvPr>
            <p:ph type="title" idx="4294967295"/>
          </p:nvPr>
        </p:nvSpPr>
        <p:spPr>
          <a:xfrm>
            <a:off x="764770" y="257421"/>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SAM</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Deployment</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2068759"/>
            <a:ext cx="8562109" cy="936834"/>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When you run a SAM deploy, it will take your template and relevant code, package it into a CloudFormation package, push it to an S3 bucket you define and then call CloudFormation to build the stack</a:t>
            </a:r>
          </a:p>
          <a:p>
            <a:endParaRPr lang="en-US" sz="1800" b="0" dirty="0">
              <a:latin typeface="Nirmala UI Semilight" panose="020B0402040204020203" pitchFamily="34" charset="0"/>
              <a:cs typeface="Nirmala UI Semilight" panose="020B0402040204020203" pitchFamily="34" charset="0"/>
            </a:endParaRPr>
          </a:p>
        </p:txBody>
      </p:sp>
      <p:sp>
        <p:nvSpPr>
          <p:cNvPr id="9" name="Rectangle: Rounded Corners 8">
            <a:extLst>
              <a:ext uri="{FF2B5EF4-FFF2-40B4-BE49-F238E27FC236}">
                <a16:creationId xmlns:a16="http://schemas.microsoft.com/office/drawing/2014/main" id="{EA095FB8-CA56-4049-9D86-2DB5FB3C6785}"/>
              </a:ext>
            </a:extLst>
          </p:cNvPr>
          <p:cNvSpPr/>
          <p:nvPr/>
        </p:nvSpPr>
        <p:spPr>
          <a:xfrm>
            <a:off x="826936" y="3634239"/>
            <a:ext cx="1470992" cy="477079"/>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SAM</a:t>
            </a:r>
          </a:p>
        </p:txBody>
      </p:sp>
      <p:sp>
        <p:nvSpPr>
          <p:cNvPr id="12" name="Rectangle: Rounded Corners 11">
            <a:extLst>
              <a:ext uri="{FF2B5EF4-FFF2-40B4-BE49-F238E27FC236}">
                <a16:creationId xmlns:a16="http://schemas.microsoft.com/office/drawing/2014/main" id="{24FEDC95-FAA0-4B4E-843B-63057B40FACB}"/>
              </a:ext>
            </a:extLst>
          </p:cNvPr>
          <p:cNvSpPr/>
          <p:nvPr/>
        </p:nvSpPr>
        <p:spPr>
          <a:xfrm>
            <a:off x="516836" y="4951317"/>
            <a:ext cx="2091192" cy="477079"/>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CloudFormation</a:t>
            </a:r>
          </a:p>
        </p:txBody>
      </p:sp>
      <p:cxnSp>
        <p:nvCxnSpPr>
          <p:cNvPr id="13" name="Straight Arrow Connector 12">
            <a:extLst>
              <a:ext uri="{FF2B5EF4-FFF2-40B4-BE49-F238E27FC236}">
                <a16:creationId xmlns:a16="http://schemas.microsoft.com/office/drawing/2014/main" id="{DF0E3509-8AFE-4C3B-93A7-10C3D1B4C92E}"/>
              </a:ext>
            </a:extLst>
          </p:cNvPr>
          <p:cNvCxnSpPr>
            <a:stCxn id="9" idx="2"/>
          </p:cNvCxnSpPr>
          <p:nvPr/>
        </p:nvCxnSpPr>
        <p:spPr>
          <a:xfrm flipH="1">
            <a:off x="1550504" y="4111318"/>
            <a:ext cx="11928" cy="671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CD159DD9-F2AB-44C0-9311-D752C1F6BD7D}"/>
              </a:ext>
            </a:extLst>
          </p:cNvPr>
          <p:cNvCxnSpPr>
            <a:stCxn id="12" idx="3"/>
            <a:endCxn id="10" idx="2"/>
          </p:cNvCxnSpPr>
          <p:nvPr/>
        </p:nvCxnSpPr>
        <p:spPr>
          <a:xfrm flipV="1">
            <a:off x="2608028" y="4480421"/>
            <a:ext cx="873319" cy="70943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A8C56220-90DA-4166-B91D-82C8A0177ABA}"/>
              </a:ext>
            </a:extLst>
          </p:cNvPr>
          <p:cNvGrpSpPr/>
          <p:nvPr/>
        </p:nvGrpSpPr>
        <p:grpSpPr>
          <a:xfrm>
            <a:off x="4945713" y="3494159"/>
            <a:ext cx="6419351" cy="2439089"/>
            <a:chOff x="3233688" y="2694119"/>
            <a:chExt cx="9126802" cy="3493808"/>
          </a:xfrm>
        </p:grpSpPr>
        <p:sp>
          <p:nvSpPr>
            <p:cNvPr id="14" name="Rectangle: Rounded Corners 13">
              <a:extLst>
                <a:ext uri="{FF2B5EF4-FFF2-40B4-BE49-F238E27FC236}">
                  <a16:creationId xmlns:a16="http://schemas.microsoft.com/office/drawing/2014/main" id="{E3357C19-819E-40A7-AA54-BF41FF77FEEA}"/>
                </a:ext>
              </a:extLst>
            </p:cNvPr>
            <p:cNvSpPr/>
            <p:nvPr/>
          </p:nvSpPr>
          <p:spPr>
            <a:xfrm>
              <a:off x="4700323" y="3481926"/>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000" dirty="0"/>
                <a:t>API Gateway</a:t>
              </a:r>
            </a:p>
          </p:txBody>
        </p:sp>
        <p:sp>
          <p:nvSpPr>
            <p:cNvPr id="16" name="Rectangle: Rounded Corners 15">
              <a:extLst>
                <a:ext uri="{FF2B5EF4-FFF2-40B4-BE49-F238E27FC236}">
                  <a16:creationId xmlns:a16="http://schemas.microsoft.com/office/drawing/2014/main" id="{25F0CC24-F858-47B3-B133-B121165553F3}"/>
                </a:ext>
              </a:extLst>
            </p:cNvPr>
            <p:cNvSpPr/>
            <p:nvPr/>
          </p:nvSpPr>
          <p:spPr>
            <a:xfrm>
              <a:off x="7464022" y="284017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Lambda Function</a:t>
              </a:r>
            </a:p>
          </p:txBody>
        </p:sp>
        <p:sp>
          <p:nvSpPr>
            <p:cNvPr id="17" name="Rectangle: Rounded Corners 16">
              <a:extLst>
                <a:ext uri="{FF2B5EF4-FFF2-40B4-BE49-F238E27FC236}">
                  <a16:creationId xmlns:a16="http://schemas.microsoft.com/office/drawing/2014/main" id="{24BEC63E-6F38-4A8D-85B2-84AF369B8E29}"/>
                </a:ext>
              </a:extLst>
            </p:cNvPr>
            <p:cNvSpPr/>
            <p:nvPr/>
          </p:nvSpPr>
          <p:spPr>
            <a:xfrm>
              <a:off x="7616422" y="299257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Lambda Function</a:t>
              </a:r>
            </a:p>
          </p:txBody>
        </p:sp>
        <p:sp>
          <p:nvSpPr>
            <p:cNvPr id="18" name="Rectangle: Rounded Corners 17">
              <a:extLst>
                <a:ext uri="{FF2B5EF4-FFF2-40B4-BE49-F238E27FC236}">
                  <a16:creationId xmlns:a16="http://schemas.microsoft.com/office/drawing/2014/main" id="{833DF668-EF0D-4D6F-9D91-7C06C0FC7977}"/>
                </a:ext>
              </a:extLst>
            </p:cNvPr>
            <p:cNvSpPr/>
            <p:nvPr/>
          </p:nvSpPr>
          <p:spPr>
            <a:xfrm>
              <a:off x="7768822" y="314497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Lambda Function</a:t>
              </a:r>
            </a:p>
          </p:txBody>
        </p:sp>
        <p:sp>
          <p:nvSpPr>
            <p:cNvPr id="19" name="Rectangle: Rounded Corners 18">
              <a:extLst>
                <a:ext uri="{FF2B5EF4-FFF2-40B4-BE49-F238E27FC236}">
                  <a16:creationId xmlns:a16="http://schemas.microsoft.com/office/drawing/2014/main" id="{FFFBEA3B-4370-4E43-A549-6E86794AD2F1}"/>
                </a:ext>
              </a:extLst>
            </p:cNvPr>
            <p:cNvSpPr/>
            <p:nvPr/>
          </p:nvSpPr>
          <p:spPr>
            <a:xfrm>
              <a:off x="4892884" y="2840179"/>
              <a:ext cx="1359310"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User</a:t>
              </a:r>
            </a:p>
          </p:txBody>
        </p:sp>
        <p:sp>
          <p:nvSpPr>
            <p:cNvPr id="20" name="Rectangle: Rounded Corners 19">
              <a:extLst>
                <a:ext uri="{FF2B5EF4-FFF2-40B4-BE49-F238E27FC236}">
                  <a16:creationId xmlns:a16="http://schemas.microsoft.com/office/drawing/2014/main" id="{4005D485-FA89-48CD-8D8A-7E3F87F9BAC3}"/>
                </a:ext>
              </a:extLst>
            </p:cNvPr>
            <p:cNvSpPr/>
            <p:nvPr/>
          </p:nvSpPr>
          <p:spPr>
            <a:xfrm>
              <a:off x="4892884" y="3643828"/>
              <a:ext cx="1359310" cy="2544099"/>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000" dirty="0"/>
                <a:t>API Gateway</a:t>
              </a:r>
            </a:p>
          </p:txBody>
        </p:sp>
        <p:cxnSp>
          <p:nvCxnSpPr>
            <p:cNvPr id="21" name="Straight Arrow Connector 20">
              <a:extLst>
                <a:ext uri="{FF2B5EF4-FFF2-40B4-BE49-F238E27FC236}">
                  <a16:creationId xmlns:a16="http://schemas.microsoft.com/office/drawing/2014/main" id="{961187F9-E3CD-4CD7-9C06-84CA8E66C615}"/>
                </a:ext>
              </a:extLst>
            </p:cNvPr>
            <p:cNvCxnSpPr>
              <a:cxnSpLocks/>
              <a:stCxn id="19" idx="2"/>
            </p:cNvCxnSpPr>
            <p:nvPr/>
          </p:nvCxnSpPr>
          <p:spPr>
            <a:xfrm>
              <a:off x="5572539" y="3245760"/>
              <a:ext cx="0" cy="2027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Rounded Corners 21">
              <a:extLst>
                <a:ext uri="{FF2B5EF4-FFF2-40B4-BE49-F238E27FC236}">
                  <a16:creationId xmlns:a16="http://schemas.microsoft.com/office/drawing/2014/main" id="{555B32EE-A657-4295-9B15-6C2309E04491}"/>
                </a:ext>
              </a:extLst>
            </p:cNvPr>
            <p:cNvSpPr/>
            <p:nvPr/>
          </p:nvSpPr>
          <p:spPr>
            <a:xfrm>
              <a:off x="4998643" y="4375170"/>
              <a:ext cx="1152776" cy="6035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L7 Routing </a:t>
              </a:r>
            </a:p>
          </p:txBody>
        </p:sp>
        <p:sp>
          <p:nvSpPr>
            <p:cNvPr id="23" name="Rectangle: Rounded Corners 22">
              <a:extLst>
                <a:ext uri="{FF2B5EF4-FFF2-40B4-BE49-F238E27FC236}">
                  <a16:creationId xmlns:a16="http://schemas.microsoft.com/office/drawing/2014/main" id="{89EAEE20-79DD-4732-8C93-F17A3F95F378}"/>
                </a:ext>
              </a:extLst>
            </p:cNvPr>
            <p:cNvSpPr/>
            <p:nvPr/>
          </p:nvSpPr>
          <p:spPr>
            <a:xfrm>
              <a:off x="4998643" y="508179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Endpoint</a:t>
              </a:r>
            </a:p>
          </p:txBody>
        </p:sp>
        <p:sp>
          <p:nvSpPr>
            <p:cNvPr id="24" name="Rectangle: Rounded Corners 23">
              <a:extLst>
                <a:ext uri="{FF2B5EF4-FFF2-40B4-BE49-F238E27FC236}">
                  <a16:creationId xmlns:a16="http://schemas.microsoft.com/office/drawing/2014/main" id="{1ABC1412-479D-44D0-94E1-AB8C08C20C59}"/>
                </a:ext>
              </a:extLst>
            </p:cNvPr>
            <p:cNvSpPr/>
            <p:nvPr/>
          </p:nvSpPr>
          <p:spPr>
            <a:xfrm>
              <a:off x="4992469" y="5587265"/>
              <a:ext cx="1152776"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Stages</a:t>
              </a:r>
            </a:p>
          </p:txBody>
        </p:sp>
        <p:sp>
          <p:nvSpPr>
            <p:cNvPr id="25" name="Rectangle: Rounded Corners 24">
              <a:extLst>
                <a:ext uri="{FF2B5EF4-FFF2-40B4-BE49-F238E27FC236}">
                  <a16:creationId xmlns:a16="http://schemas.microsoft.com/office/drawing/2014/main" id="{B1AF5FB3-815F-456F-BECE-DF4A2D465A9C}"/>
                </a:ext>
              </a:extLst>
            </p:cNvPr>
            <p:cNvSpPr/>
            <p:nvPr/>
          </p:nvSpPr>
          <p:spPr>
            <a:xfrm>
              <a:off x="7509061" y="392844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Lambda Function</a:t>
              </a:r>
            </a:p>
          </p:txBody>
        </p:sp>
        <p:sp>
          <p:nvSpPr>
            <p:cNvPr id="26" name="Rectangle: Rounded Corners 25">
              <a:extLst>
                <a:ext uri="{FF2B5EF4-FFF2-40B4-BE49-F238E27FC236}">
                  <a16:creationId xmlns:a16="http://schemas.microsoft.com/office/drawing/2014/main" id="{76A0EF6F-7EBF-4FD0-BC2C-9B12928EA684}"/>
                </a:ext>
              </a:extLst>
            </p:cNvPr>
            <p:cNvSpPr/>
            <p:nvPr/>
          </p:nvSpPr>
          <p:spPr>
            <a:xfrm>
              <a:off x="7661461" y="408084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Lambda Function</a:t>
              </a:r>
            </a:p>
          </p:txBody>
        </p:sp>
        <p:sp>
          <p:nvSpPr>
            <p:cNvPr id="27" name="Rectangle: Rounded Corners 26">
              <a:extLst>
                <a:ext uri="{FF2B5EF4-FFF2-40B4-BE49-F238E27FC236}">
                  <a16:creationId xmlns:a16="http://schemas.microsoft.com/office/drawing/2014/main" id="{1514ABAB-F652-4D5A-8D92-375D2E5CDB89}"/>
                </a:ext>
              </a:extLst>
            </p:cNvPr>
            <p:cNvSpPr/>
            <p:nvPr/>
          </p:nvSpPr>
          <p:spPr>
            <a:xfrm>
              <a:off x="7813861" y="4233249"/>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Lambda Function</a:t>
              </a:r>
            </a:p>
          </p:txBody>
        </p:sp>
        <p:sp>
          <p:nvSpPr>
            <p:cNvPr id="28" name="Rectangle: Rounded Corners 27">
              <a:extLst>
                <a:ext uri="{FF2B5EF4-FFF2-40B4-BE49-F238E27FC236}">
                  <a16:creationId xmlns:a16="http://schemas.microsoft.com/office/drawing/2014/main" id="{0C3560A9-F9D7-4E4A-AAA0-A44B33B86D98}"/>
                </a:ext>
              </a:extLst>
            </p:cNvPr>
            <p:cNvSpPr/>
            <p:nvPr/>
          </p:nvSpPr>
          <p:spPr>
            <a:xfrm>
              <a:off x="7531181" y="504894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Lambda Function</a:t>
              </a:r>
            </a:p>
          </p:txBody>
        </p:sp>
        <p:sp>
          <p:nvSpPr>
            <p:cNvPr id="29" name="Rectangle: Rounded Corners 28">
              <a:extLst>
                <a:ext uri="{FF2B5EF4-FFF2-40B4-BE49-F238E27FC236}">
                  <a16:creationId xmlns:a16="http://schemas.microsoft.com/office/drawing/2014/main" id="{A2EB583E-EBBC-4A62-857C-8C5B3B8D1E0A}"/>
                </a:ext>
              </a:extLst>
            </p:cNvPr>
            <p:cNvSpPr/>
            <p:nvPr/>
          </p:nvSpPr>
          <p:spPr>
            <a:xfrm>
              <a:off x="7683581" y="520134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Lambda Function</a:t>
              </a:r>
            </a:p>
          </p:txBody>
        </p:sp>
        <p:sp>
          <p:nvSpPr>
            <p:cNvPr id="30" name="Rectangle: Rounded Corners 29">
              <a:extLst>
                <a:ext uri="{FF2B5EF4-FFF2-40B4-BE49-F238E27FC236}">
                  <a16:creationId xmlns:a16="http://schemas.microsoft.com/office/drawing/2014/main" id="{CDF6C5F1-FAAB-4D5A-8765-40B8CC5807CB}"/>
                </a:ext>
              </a:extLst>
            </p:cNvPr>
            <p:cNvSpPr/>
            <p:nvPr/>
          </p:nvSpPr>
          <p:spPr>
            <a:xfrm>
              <a:off x="7835981" y="5353740"/>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Lambda Function</a:t>
              </a:r>
            </a:p>
          </p:txBody>
        </p:sp>
        <p:cxnSp>
          <p:nvCxnSpPr>
            <p:cNvPr id="31" name="Straight Arrow Connector 30">
              <a:extLst>
                <a:ext uri="{FF2B5EF4-FFF2-40B4-BE49-F238E27FC236}">
                  <a16:creationId xmlns:a16="http://schemas.microsoft.com/office/drawing/2014/main" id="{E54373D4-6197-450A-BF2A-0B7924A0DDC4}"/>
                </a:ext>
              </a:extLst>
            </p:cNvPr>
            <p:cNvCxnSpPr>
              <a:stCxn id="20" idx="3"/>
            </p:cNvCxnSpPr>
            <p:nvPr/>
          </p:nvCxnSpPr>
          <p:spPr>
            <a:xfrm flipV="1">
              <a:off x="6252194" y="3245760"/>
              <a:ext cx="1123341" cy="1670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5BA4D0C-9BFA-4C4F-9846-69FF1D9AB9D1}"/>
                </a:ext>
              </a:extLst>
            </p:cNvPr>
            <p:cNvCxnSpPr>
              <a:stCxn id="20" idx="3"/>
            </p:cNvCxnSpPr>
            <p:nvPr/>
          </p:nvCxnSpPr>
          <p:spPr>
            <a:xfrm flipV="1">
              <a:off x="6252194" y="4292380"/>
              <a:ext cx="1156092" cy="62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85FA46B7-0289-4E4E-806F-8B379A6DF060}"/>
                </a:ext>
              </a:extLst>
            </p:cNvPr>
            <p:cNvCxnSpPr>
              <a:stCxn id="20" idx="3"/>
            </p:cNvCxnSpPr>
            <p:nvPr/>
          </p:nvCxnSpPr>
          <p:spPr>
            <a:xfrm>
              <a:off x="6252194" y="4915878"/>
              <a:ext cx="1211828" cy="464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angle: Rounded Corners 33">
              <a:extLst>
                <a:ext uri="{FF2B5EF4-FFF2-40B4-BE49-F238E27FC236}">
                  <a16:creationId xmlns:a16="http://schemas.microsoft.com/office/drawing/2014/main" id="{896D0ACF-DE44-41C3-B719-9F1FF7012037}"/>
                </a:ext>
              </a:extLst>
            </p:cNvPr>
            <p:cNvSpPr/>
            <p:nvPr/>
          </p:nvSpPr>
          <p:spPr>
            <a:xfrm>
              <a:off x="10689005" y="2840179"/>
              <a:ext cx="1671485" cy="612196"/>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Data Store</a:t>
              </a:r>
            </a:p>
          </p:txBody>
        </p:sp>
        <p:sp>
          <p:nvSpPr>
            <p:cNvPr id="35" name="Rectangle: Rounded Corners 34">
              <a:extLst>
                <a:ext uri="{FF2B5EF4-FFF2-40B4-BE49-F238E27FC236}">
                  <a16:creationId xmlns:a16="http://schemas.microsoft.com/office/drawing/2014/main" id="{8A7186F0-19F2-419B-A331-6AE72DC2D46D}"/>
                </a:ext>
              </a:extLst>
            </p:cNvPr>
            <p:cNvSpPr/>
            <p:nvPr/>
          </p:nvSpPr>
          <p:spPr>
            <a:xfrm>
              <a:off x="10689005" y="3723657"/>
              <a:ext cx="1671485" cy="612196"/>
            </a:xfrm>
            <a:prstGeom prst="round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Access Roles</a:t>
              </a:r>
            </a:p>
          </p:txBody>
        </p:sp>
        <p:cxnSp>
          <p:nvCxnSpPr>
            <p:cNvPr id="36" name="Straight Arrow Connector 35">
              <a:extLst>
                <a:ext uri="{FF2B5EF4-FFF2-40B4-BE49-F238E27FC236}">
                  <a16:creationId xmlns:a16="http://schemas.microsoft.com/office/drawing/2014/main" id="{1B819920-D8C3-45BF-A8D2-39E6FB76CC4D}"/>
                </a:ext>
              </a:extLst>
            </p:cNvPr>
            <p:cNvCxnSpPr>
              <a:stCxn id="18" idx="3"/>
            </p:cNvCxnSpPr>
            <p:nvPr/>
          </p:nvCxnSpPr>
          <p:spPr>
            <a:xfrm>
              <a:off x="9440307" y="3451077"/>
              <a:ext cx="1150376" cy="477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93E7866-3E86-4287-A9DE-5FAA8A25B3E6}"/>
                </a:ext>
              </a:extLst>
            </p:cNvPr>
            <p:cNvCxnSpPr>
              <a:cxnSpLocks/>
              <a:stCxn id="27" idx="3"/>
            </p:cNvCxnSpPr>
            <p:nvPr/>
          </p:nvCxnSpPr>
          <p:spPr>
            <a:xfrm flipV="1">
              <a:off x="9485346" y="4029755"/>
              <a:ext cx="1096298" cy="509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2146DE4-4206-453D-826B-7930F8C36048}"/>
                </a:ext>
              </a:extLst>
            </p:cNvPr>
            <p:cNvCxnSpPr>
              <a:stCxn id="30" idx="3"/>
            </p:cNvCxnSpPr>
            <p:nvPr/>
          </p:nvCxnSpPr>
          <p:spPr>
            <a:xfrm flipV="1">
              <a:off x="9507466" y="4167534"/>
              <a:ext cx="1083217" cy="1492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917BB5FB-ECEB-4E79-A9F2-CBDB4C9E48FE}"/>
                </a:ext>
              </a:extLst>
            </p:cNvPr>
            <p:cNvCxnSpPr>
              <a:stCxn id="18" idx="3"/>
            </p:cNvCxnSpPr>
            <p:nvPr/>
          </p:nvCxnSpPr>
          <p:spPr>
            <a:xfrm flipV="1">
              <a:off x="9440307" y="3207402"/>
              <a:ext cx="1150376" cy="243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3B1E5A73-74DA-4B7F-84EE-05BDFF06D055}"/>
                </a:ext>
              </a:extLst>
            </p:cNvPr>
            <p:cNvCxnSpPr>
              <a:cxnSpLocks/>
            </p:cNvCxnSpPr>
            <p:nvPr/>
          </p:nvCxnSpPr>
          <p:spPr>
            <a:xfrm flipH="1" flipV="1">
              <a:off x="9462427" y="3307985"/>
              <a:ext cx="45039" cy="1088270"/>
            </a:xfrm>
            <a:prstGeom prst="bentConnector3">
              <a:avLst>
                <a:gd name="adj1" fmla="val -507560"/>
              </a:avLst>
            </a:prstGeom>
            <a:ln>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93952699-3F66-4C09-ABB1-A1DAF5FC978A}"/>
                </a:ext>
              </a:extLst>
            </p:cNvPr>
            <p:cNvCxnSpPr>
              <a:cxnSpLocks/>
            </p:cNvCxnSpPr>
            <p:nvPr/>
          </p:nvCxnSpPr>
          <p:spPr>
            <a:xfrm flipH="1" flipV="1">
              <a:off x="9496406" y="4635340"/>
              <a:ext cx="22120" cy="1120491"/>
            </a:xfrm>
            <a:prstGeom prst="bentConnector3">
              <a:avLst>
                <a:gd name="adj1" fmla="val -1033454"/>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72F65DB-D41D-45B1-BB17-68CA480BC65B}"/>
                </a:ext>
              </a:extLst>
            </p:cNvPr>
            <p:cNvCxnSpPr>
              <a:stCxn id="35" idx="0"/>
            </p:cNvCxnSpPr>
            <p:nvPr/>
          </p:nvCxnSpPr>
          <p:spPr>
            <a:xfrm flipH="1" flipV="1">
              <a:off x="11524747" y="3481926"/>
              <a:ext cx="1" cy="2417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2DC8BEA8-706B-4085-8E3F-FA1B34B6D504}"/>
                </a:ext>
              </a:extLst>
            </p:cNvPr>
            <p:cNvCxnSpPr>
              <a:stCxn id="34" idx="3"/>
            </p:cNvCxnSpPr>
            <p:nvPr/>
          </p:nvCxnSpPr>
          <p:spPr>
            <a:xfrm flipH="1">
              <a:off x="9587793" y="3146277"/>
              <a:ext cx="2772697" cy="2667259"/>
            </a:xfrm>
            <a:prstGeom prst="bentConnector3">
              <a:avLst>
                <a:gd name="adj1" fmla="val -8245"/>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3D6E670B-8E60-4122-89F8-AF83BC605640}"/>
                </a:ext>
              </a:extLst>
            </p:cNvPr>
            <p:cNvSpPr/>
            <p:nvPr/>
          </p:nvSpPr>
          <p:spPr>
            <a:xfrm>
              <a:off x="3233688" y="2694119"/>
              <a:ext cx="1359310" cy="673126"/>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External Services</a:t>
              </a:r>
            </a:p>
          </p:txBody>
        </p:sp>
        <p:cxnSp>
          <p:nvCxnSpPr>
            <p:cNvPr id="45" name="Connector: Elbow 44">
              <a:extLst>
                <a:ext uri="{FF2B5EF4-FFF2-40B4-BE49-F238E27FC236}">
                  <a16:creationId xmlns:a16="http://schemas.microsoft.com/office/drawing/2014/main" id="{0D9F5A34-563E-4C42-B8D0-D0AED564B93B}"/>
                </a:ext>
              </a:extLst>
            </p:cNvPr>
            <p:cNvCxnSpPr>
              <a:cxnSpLocks/>
            </p:cNvCxnSpPr>
            <p:nvPr/>
          </p:nvCxnSpPr>
          <p:spPr>
            <a:xfrm rot="16200000" flipH="1">
              <a:off x="3555303" y="3650911"/>
              <a:ext cx="1386731" cy="78698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49" name="Connector: Elbow 48">
            <a:extLst>
              <a:ext uri="{FF2B5EF4-FFF2-40B4-BE49-F238E27FC236}">
                <a16:creationId xmlns:a16="http://schemas.microsoft.com/office/drawing/2014/main" id="{8268633A-E9A7-4009-8988-D81143476D8E}"/>
              </a:ext>
            </a:extLst>
          </p:cNvPr>
          <p:cNvCxnSpPr/>
          <p:nvPr/>
        </p:nvCxnSpPr>
        <p:spPr>
          <a:xfrm rot="10800000" flipV="1">
            <a:off x="2701598" y="4522776"/>
            <a:ext cx="1019612" cy="846898"/>
          </a:xfrm>
          <a:prstGeom prst="bentConnector3">
            <a:avLst>
              <a:gd name="adj1" fmla="val 87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40343C34-80DE-4A0B-B2E3-FF8B7440F418}"/>
              </a:ext>
            </a:extLst>
          </p:cNvPr>
          <p:cNvCxnSpPr>
            <a:cxnSpLocks/>
          </p:cNvCxnSpPr>
          <p:nvPr/>
        </p:nvCxnSpPr>
        <p:spPr>
          <a:xfrm rot="16200000" flipH="1">
            <a:off x="2788879" y="4245180"/>
            <a:ext cx="391825" cy="2844719"/>
          </a:xfrm>
          <a:prstGeom prst="bentConnector2">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6454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4</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0" y="814012"/>
            <a:ext cx="7302597"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Day 1: </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Yesterday was hard</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1" y="3128529"/>
            <a:ext cx="7248698"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We took in a lot of information yesterday and immediately applied it to our labs.</a:t>
            </a:r>
          </a:p>
          <a:p>
            <a:r>
              <a:rPr lang="en-US" sz="1800" b="0" dirty="0">
                <a:latin typeface="Nirmala UI Semilight" panose="020B0402040204020203" pitchFamily="34" charset="0"/>
                <a:cs typeface="Nirmala UI Semilight" panose="020B0402040204020203" pitchFamily="34" charset="0"/>
              </a:rPr>
              <a:t>Lab1.1 and Lab1.2 were simple and easy to understand.</a:t>
            </a:r>
          </a:p>
          <a:p>
            <a:r>
              <a:rPr lang="en-US" sz="1800" b="0" dirty="0">
                <a:latin typeface="Nirmala UI Semilight" panose="020B0402040204020203" pitchFamily="34" charset="0"/>
                <a:cs typeface="Nirmala UI Semilight" panose="020B0402040204020203" pitchFamily="34" charset="0"/>
              </a:rPr>
              <a:t>Once we started integrating other services the labs got complex very quickly. Lab1.3 through Lab1.5 got increasingly hard to manage and tie together. Many people likely were unable to complete them all in a single day.</a:t>
            </a:r>
          </a:p>
        </p:txBody>
      </p:sp>
    </p:spTree>
    <p:extLst>
      <p:ext uri="{BB962C8B-B14F-4D97-AF65-F5344CB8AC3E}">
        <p14:creationId xmlns:p14="http://schemas.microsoft.com/office/powerpoint/2010/main" val="21392379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2E35A9-7ADE-4DD4-80AF-4E395BBEFC97}"/>
              </a:ext>
            </a:extLst>
          </p:cNvPr>
          <p:cNvSpPr>
            <a:spLocks noGrp="1"/>
          </p:cNvSpPr>
          <p:nvPr>
            <p:ph type="body" sz="quarter" idx="10"/>
          </p:nvPr>
        </p:nvSpPr>
        <p:spPr/>
        <p:txBody>
          <a:bodyPr/>
          <a:lstStyle/>
          <a:p>
            <a:r>
              <a:rPr lang="en-US" dirty="0"/>
              <a:t>Lab Setup</a:t>
            </a:r>
          </a:p>
        </p:txBody>
      </p:sp>
    </p:spTree>
    <p:extLst>
      <p:ext uri="{BB962C8B-B14F-4D97-AF65-F5344CB8AC3E}">
        <p14:creationId xmlns:p14="http://schemas.microsoft.com/office/powerpoint/2010/main" val="32901469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2.1 - </a:t>
            </a:r>
            <a:r>
              <a:rPr lang="en-US" dirty="0">
                <a:latin typeface="Leelawadee UI Semilight" panose="020B0402040204020203" pitchFamily="34" charset="-34"/>
                <a:cs typeface="Leelawadee UI Semilight" panose="020B0402040204020203" pitchFamily="34" charset="-34"/>
              </a:rPr>
              <a:t>Install AWS SAM and deploy a test function</a:t>
            </a:r>
          </a:p>
        </p:txBody>
      </p:sp>
      <p:sp>
        <p:nvSpPr>
          <p:cNvPr id="7" name="Content Placeholder 6"/>
          <p:cNvSpPr>
            <a:spLocks noGrp="1"/>
          </p:cNvSpPr>
          <p:nvPr>
            <p:ph idx="1"/>
          </p:nvPr>
        </p:nvSpPr>
        <p:spPr>
          <a:xfrm>
            <a:off x="609600" y="1805724"/>
            <a:ext cx="10160000" cy="5052276"/>
          </a:xfrm>
        </p:spPr>
        <p:txBody>
          <a:bodyPr>
            <a:noAutofit/>
          </a:bodyPr>
          <a:lstStyle/>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SAM CLI will use the credentials setup for the AWS CLI</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Install the AWS SAM CLI.</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a function from a template using the CLI.</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Deploy the function using the CLI</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Get the API Endpoint and test the function</a:t>
            </a:r>
          </a:p>
        </p:txBody>
      </p:sp>
      <p:sp>
        <p:nvSpPr>
          <p:cNvPr id="6" name="Slide Number Placeholder 5"/>
          <p:cNvSpPr>
            <a:spLocks noGrp="1"/>
          </p:cNvSpPr>
          <p:nvPr>
            <p:ph type="sldNum" sz="quarter" idx="12"/>
          </p:nvPr>
        </p:nvSpPr>
        <p:spPr/>
        <p:txBody>
          <a:bodyPr/>
          <a:lstStyle/>
          <a:p>
            <a:fld id="{D99624C5-FDF6-4954-B8C3-64918F306FAA}" type="slidenum">
              <a:rPr lang="en-US" smtClean="0"/>
              <a:t>41</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16136448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2.1 - </a:t>
            </a:r>
            <a:r>
              <a:rPr lang="en-US" dirty="0">
                <a:latin typeface="Leelawadee UI Semilight" panose="020B0402040204020203" pitchFamily="34" charset="-34"/>
                <a:cs typeface="Leelawadee UI Semilight" panose="020B0402040204020203" pitchFamily="34" charset="-34"/>
              </a:rPr>
              <a:t>Review</a:t>
            </a:r>
          </a:p>
        </p:txBody>
      </p:sp>
      <p:sp>
        <p:nvSpPr>
          <p:cNvPr id="7" name="Content Placeholder 6"/>
          <p:cNvSpPr>
            <a:spLocks noGrp="1"/>
          </p:cNvSpPr>
          <p:nvPr>
            <p:ph idx="1"/>
          </p:nvPr>
        </p:nvSpPr>
        <p:spPr>
          <a:xfrm>
            <a:off x="609600" y="1805724"/>
            <a:ext cx="10160000" cy="4299802"/>
          </a:xfrm>
        </p:spPr>
        <p:txBody>
          <a:bodyPr>
            <a:noAutofit/>
          </a:bodyPr>
          <a:lstStyle/>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With a few CLI commands we were able to deploy a test function</a:t>
            </a:r>
          </a:p>
          <a:p>
            <a:pPr marL="342900" indent="-342900">
              <a:buFont typeface="Arial" panose="020B0604020202020204" pitchFamily="34" charset="0"/>
              <a:buChar char="•"/>
            </a:pPr>
            <a:r>
              <a:rPr lang="en-US" sz="2000" b="0" dirty="0">
                <a:latin typeface="Nirmala UI Semilight" panose="020B0402040204020203" pitchFamily="34" charset="0"/>
                <a:cs typeface="Nirmala UI Semilight" panose="020B0402040204020203" pitchFamily="34" charset="0"/>
              </a:rPr>
              <a:t>We were also able to automatically deploy an API gateway with an event and a stage associated with it.</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Hitting the API Endpoint with a browser produces the Hello World message expected.</a:t>
            </a:r>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42</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9835678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Our Application</a:t>
            </a:r>
            <a:endParaRPr lang="en-US"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idx="1"/>
          </p:nvPr>
        </p:nvSpPr>
        <p:spPr>
          <a:xfrm>
            <a:off x="609600" y="1805724"/>
            <a:ext cx="10160000" cy="4299802"/>
          </a:xfrm>
        </p:spPr>
        <p:txBody>
          <a:bodyPr>
            <a:noAutofit/>
          </a:bodyPr>
          <a:lstStyle/>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We are going to use a SAM template to deploy the application we built yesterday, with full integrations.</a:t>
            </a:r>
          </a:p>
          <a:p>
            <a:pPr marL="342900" indent="-342900">
              <a:buFont typeface="Arial" panose="020B0604020202020204" pitchFamily="34" charset="0"/>
              <a:buChar char="•"/>
            </a:pPr>
            <a:r>
              <a:rPr lang="en-US" sz="2000" b="0" dirty="0">
                <a:latin typeface="Nirmala UI Semilight" panose="020B0402040204020203" pitchFamily="34" charset="0"/>
                <a:cs typeface="Nirmala UI Semilight" panose="020B0402040204020203" pitchFamily="34" charset="0"/>
              </a:rPr>
              <a:t>First we will go over all of the components and what they do, and how they are configured.</a:t>
            </a:r>
            <a:endParaRPr lang="en-US" sz="2000" b="0" dirty="0"/>
          </a:p>
        </p:txBody>
      </p:sp>
      <p:sp>
        <p:nvSpPr>
          <p:cNvPr id="6" name="Slide Number Placeholder 5"/>
          <p:cNvSpPr>
            <a:spLocks noGrp="1"/>
          </p:cNvSpPr>
          <p:nvPr>
            <p:ph type="sldNum" sz="quarter" idx="12"/>
          </p:nvPr>
        </p:nvSpPr>
        <p:spPr/>
        <p:txBody>
          <a:bodyPr/>
          <a:lstStyle/>
          <a:p>
            <a:fld id="{D99624C5-FDF6-4954-B8C3-64918F306FAA}" type="slidenum">
              <a:rPr lang="en-US" smtClean="0"/>
              <a:t>43</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23719288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Our Application: Files</a:t>
            </a:r>
            <a:endParaRPr lang="en-US"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idx="1"/>
          </p:nvPr>
        </p:nvSpPr>
        <p:spPr>
          <a:xfrm>
            <a:off x="609600" y="1590261"/>
            <a:ext cx="10160000" cy="4515265"/>
          </a:xfrm>
          <a:solidFill>
            <a:schemeClr val="tx1"/>
          </a:solidFill>
        </p:spPr>
        <p:txBody>
          <a:bodyPr>
            <a:noAutofit/>
          </a:bodyPr>
          <a:lstStyle/>
          <a:p>
            <a:pPr>
              <a:lnSpc>
                <a:spcPts val="1300"/>
              </a:lnSpc>
            </a:pPr>
            <a:endParaRPr lang="en-US" sz="1800" b="0" dirty="0">
              <a:solidFill>
                <a:schemeClr val="bg1"/>
              </a:solidFill>
            </a:endParaRPr>
          </a:p>
          <a:p>
            <a:pPr>
              <a:lnSpc>
                <a:spcPts val="1300"/>
              </a:lnSpc>
            </a:pPr>
            <a:r>
              <a:rPr lang="en-US" sz="1800" b="0" dirty="0">
                <a:solidFill>
                  <a:schemeClr val="bg1"/>
                </a:solidFill>
              </a:rPr>
              <a:t>├── comments</a:t>
            </a:r>
          </a:p>
          <a:p>
            <a:pPr>
              <a:lnSpc>
                <a:spcPts val="1300"/>
              </a:lnSpc>
            </a:pPr>
            <a:r>
              <a:rPr lang="en-US" sz="1800" b="0" dirty="0">
                <a:solidFill>
                  <a:schemeClr val="bg1"/>
                </a:solidFill>
              </a:rPr>
              <a:t>│   ├── comments.py</a:t>
            </a:r>
          </a:p>
          <a:p>
            <a:pPr>
              <a:lnSpc>
                <a:spcPts val="1300"/>
              </a:lnSpc>
            </a:pPr>
            <a:r>
              <a:rPr lang="en-US" sz="1800" b="0" dirty="0">
                <a:solidFill>
                  <a:schemeClr val="bg1"/>
                </a:solidFill>
              </a:rPr>
              <a:t>│   └── requirements.txt</a:t>
            </a:r>
          </a:p>
          <a:p>
            <a:pPr>
              <a:lnSpc>
                <a:spcPts val="1300"/>
              </a:lnSpc>
            </a:pPr>
            <a:r>
              <a:rPr lang="en-US" sz="1800" b="0" dirty="0">
                <a:solidFill>
                  <a:schemeClr val="bg1"/>
                </a:solidFill>
              </a:rPr>
              <a:t>├── </a:t>
            </a:r>
            <a:r>
              <a:rPr lang="en-US" sz="1800" b="0" dirty="0" err="1">
                <a:solidFill>
                  <a:schemeClr val="bg1"/>
                </a:solidFill>
              </a:rPr>
              <a:t>dynamo_stream</a:t>
            </a:r>
            <a:endParaRPr lang="en-US" sz="1800" b="0" dirty="0">
              <a:solidFill>
                <a:schemeClr val="bg1"/>
              </a:solidFill>
            </a:endParaRPr>
          </a:p>
          <a:p>
            <a:pPr>
              <a:lnSpc>
                <a:spcPts val="1300"/>
              </a:lnSpc>
            </a:pPr>
            <a:r>
              <a:rPr lang="en-US" sz="1800" b="0" dirty="0">
                <a:solidFill>
                  <a:schemeClr val="bg1"/>
                </a:solidFill>
              </a:rPr>
              <a:t>│   ├── dynamo_stream.py</a:t>
            </a:r>
          </a:p>
          <a:p>
            <a:pPr>
              <a:lnSpc>
                <a:spcPts val="1300"/>
              </a:lnSpc>
            </a:pPr>
            <a:r>
              <a:rPr lang="en-US" sz="1800" b="0" dirty="0">
                <a:solidFill>
                  <a:schemeClr val="bg1"/>
                </a:solidFill>
              </a:rPr>
              <a:t>│   └── requirements.txt</a:t>
            </a:r>
          </a:p>
          <a:p>
            <a:pPr>
              <a:lnSpc>
                <a:spcPts val="1300"/>
              </a:lnSpc>
            </a:pPr>
            <a:r>
              <a:rPr lang="en-US" sz="1800" b="0" dirty="0">
                <a:solidFill>
                  <a:schemeClr val="bg1"/>
                </a:solidFill>
              </a:rPr>
              <a:t>├── </a:t>
            </a:r>
            <a:r>
              <a:rPr lang="en-US" sz="1800" b="0" dirty="0" err="1">
                <a:solidFill>
                  <a:schemeClr val="bg1"/>
                </a:solidFill>
              </a:rPr>
              <a:t>github_webhook</a:t>
            </a:r>
            <a:endParaRPr lang="en-US" sz="1800" b="0" dirty="0">
              <a:solidFill>
                <a:schemeClr val="bg1"/>
              </a:solidFill>
            </a:endParaRPr>
          </a:p>
          <a:p>
            <a:pPr>
              <a:lnSpc>
                <a:spcPts val="1300"/>
              </a:lnSpc>
            </a:pPr>
            <a:r>
              <a:rPr lang="en-US" sz="1800" b="0" dirty="0">
                <a:solidFill>
                  <a:schemeClr val="bg1"/>
                </a:solidFill>
              </a:rPr>
              <a:t>│   ├── requirements.txt</a:t>
            </a:r>
          </a:p>
          <a:p>
            <a:pPr>
              <a:lnSpc>
                <a:spcPts val="1300"/>
              </a:lnSpc>
            </a:pPr>
            <a:r>
              <a:rPr lang="en-US" sz="1800" b="0" dirty="0">
                <a:solidFill>
                  <a:schemeClr val="bg1"/>
                </a:solidFill>
              </a:rPr>
              <a:t>│   └── webhook.py</a:t>
            </a:r>
          </a:p>
          <a:p>
            <a:pPr>
              <a:lnSpc>
                <a:spcPts val="1300"/>
              </a:lnSpc>
            </a:pPr>
            <a:r>
              <a:rPr lang="en-US" sz="1800" b="0" dirty="0">
                <a:solidFill>
                  <a:schemeClr val="bg1"/>
                </a:solidFill>
              </a:rPr>
              <a:t>├── layers</a:t>
            </a:r>
          </a:p>
          <a:p>
            <a:pPr>
              <a:lnSpc>
                <a:spcPts val="1300"/>
              </a:lnSpc>
            </a:pPr>
            <a:r>
              <a:rPr lang="en-US" sz="1800" b="0" dirty="0">
                <a:solidFill>
                  <a:schemeClr val="bg1"/>
                </a:solidFill>
              </a:rPr>
              <a:t>│   ├── lambda-layer-awscli-1.16.115.zip</a:t>
            </a:r>
          </a:p>
          <a:p>
            <a:pPr>
              <a:lnSpc>
                <a:spcPts val="1300"/>
              </a:lnSpc>
            </a:pPr>
            <a:r>
              <a:rPr lang="en-US" sz="1800" b="0" dirty="0">
                <a:solidFill>
                  <a:schemeClr val="bg1"/>
                </a:solidFill>
              </a:rPr>
              <a:t>│   ├── lambda-layer-hugo-0.54.zip</a:t>
            </a:r>
          </a:p>
          <a:p>
            <a:pPr>
              <a:lnSpc>
                <a:spcPts val="1300"/>
              </a:lnSpc>
            </a:pPr>
            <a:r>
              <a:rPr lang="en-US" sz="1800" b="0" dirty="0">
                <a:solidFill>
                  <a:schemeClr val="bg1"/>
                </a:solidFill>
              </a:rPr>
              <a:t>│   └── lambda-layer-libstdc.zip</a:t>
            </a:r>
          </a:p>
          <a:p>
            <a:pPr>
              <a:lnSpc>
                <a:spcPts val="1300"/>
              </a:lnSpc>
            </a:pPr>
            <a:r>
              <a:rPr lang="en-US" sz="1800" b="0" dirty="0">
                <a:solidFill>
                  <a:schemeClr val="bg1"/>
                </a:solidFill>
              </a:rPr>
              <a:t>└── </a:t>
            </a:r>
            <a:r>
              <a:rPr lang="en-US" sz="1800" b="0" dirty="0" err="1">
                <a:solidFill>
                  <a:schemeClr val="bg1"/>
                </a:solidFill>
              </a:rPr>
              <a:t>template.yaml</a:t>
            </a:r>
            <a:endParaRPr lang="en-US" sz="1800" b="0" dirty="0">
              <a:solidFill>
                <a:schemeClr val="bg1"/>
              </a:solidFill>
            </a:endParaRPr>
          </a:p>
          <a:p>
            <a:pPr marL="342900" indent="-342900">
              <a:buFont typeface="Arial" panose="020B0604020202020204" pitchFamily="34" charset="0"/>
              <a:buChar char="•"/>
            </a:pPr>
            <a:endParaRPr lang="en-US" sz="2000" b="0" dirty="0">
              <a:solidFill>
                <a:schemeClr val="bg1"/>
              </a:solidFill>
            </a:endParaRPr>
          </a:p>
        </p:txBody>
      </p:sp>
      <p:sp>
        <p:nvSpPr>
          <p:cNvPr id="6" name="Slide Number Placeholder 5"/>
          <p:cNvSpPr>
            <a:spLocks noGrp="1"/>
          </p:cNvSpPr>
          <p:nvPr>
            <p:ph type="sldNum" sz="quarter" idx="12"/>
          </p:nvPr>
        </p:nvSpPr>
        <p:spPr/>
        <p:txBody>
          <a:bodyPr/>
          <a:lstStyle/>
          <a:p>
            <a:fld id="{D99624C5-FDF6-4954-B8C3-64918F306FAA}" type="slidenum">
              <a:rPr lang="en-US" smtClean="0"/>
              <a:t>44</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6399846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Our Application: Files</a:t>
            </a:r>
            <a:endParaRPr lang="en-US"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idx="1"/>
          </p:nvPr>
        </p:nvSpPr>
        <p:spPr>
          <a:xfrm>
            <a:off x="609600" y="1590261"/>
            <a:ext cx="2173357" cy="4515265"/>
          </a:xfrm>
          <a:solidFill>
            <a:schemeClr val="tx1"/>
          </a:solidFill>
        </p:spPr>
        <p:txBody>
          <a:bodyPr>
            <a:noAutofit/>
          </a:bodyPr>
          <a:lstStyle/>
          <a:p>
            <a:pPr>
              <a:lnSpc>
                <a:spcPts val="600"/>
              </a:lnSpc>
            </a:pPr>
            <a:endParaRPr lang="en-US" sz="800" b="0" dirty="0">
              <a:solidFill>
                <a:schemeClr val="bg1"/>
              </a:solidFill>
            </a:endParaRPr>
          </a:p>
          <a:p>
            <a:pPr>
              <a:lnSpc>
                <a:spcPts val="600"/>
              </a:lnSpc>
            </a:pPr>
            <a:r>
              <a:rPr lang="en-US" sz="800" b="0" dirty="0">
                <a:solidFill>
                  <a:schemeClr val="bg1"/>
                </a:solidFill>
              </a:rPr>
              <a:t>├── comments</a:t>
            </a:r>
          </a:p>
          <a:p>
            <a:pPr>
              <a:lnSpc>
                <a:spcPts val="600"/>
              </a:lnSpc>
            </a:pPr>
            <a:r>
              <a:rPr lang="en-US" sz="800" b="0" dirty="0">
                <a:solidFill>
                  <a:schemeClr val="bg1"/>
                </a:solidFill>
              </a:rPr>
              <a:t>│   ├── comments.py</a:t>
            </a:r>
          </a:p>
          <a:p>
            <a:pPr>
              <a:lnSpc>
                <a:spcPts val="600"/>
              </a:lnSpc>
            </a:pPr>
            <a:r>
              <a:rPr lang="en-US" sz="800" b="0" dirty="0">
                <a:solidFill>
                  <a:schemeClr val="bg1"/>
                </a:solidFill>
              </a:rPr>
              <a:t>│   └── requirements.txt</a:t>
            </a:r>
          </a:p>
          <a:p>
            <a:pPr>
              <a:lnSpc>
                <a:spcPts val="600"/>
              </a:lnSpc>
            </a:pPr>
            <a:r>
              <a:rPr lang="en-US" sz="800" b="0" dirty="0">
                <a:solidFill>
                  <a:schemeClr val="bg1"/>
                </a:solidFill>
              </a:rPr>
              <a:t>├── </a:t>
            </a:r>
            <a:r>
              <a:rPr lang="en-US" sz="800" b="0" dirty="0" err="1">
                <a:solidFill>
                  <a:schemeClr val="bg1"/>
                </a:solidFill>
              </a:rPr>
              <a:t>dynamo_stream</a:t>
            </a:r>
            <a:endParaRPr lang="en-US" sz="800" b="0" dirty="0">
              <a:solidFill>
                <a:schemeClr val="bg1"/>
              </a:solidFill>
            </a:endParaRPr>
          </a:p>
          <a:p>
            <a:pPr>
              <a:lnSpc>
                <a:spcPts val="600"/>
              </a:lnSpc>
            </a:pPr>
            <a:r>
              <a:rPr lang="en-US" sz="800" b="0" dirty="0">
                <a:solidFill>
                  <a:schemeClr val="bg1"/>
                </a:solidFill>
              </a:rPr>
              <a:t>│   ├── dynamo_stream.py</a:t>
            </a:r>
          </a:p>
          <a:p>
            <a:pPr>
              <a:lnSpc>
                <a:spcPts val="600"/>
              </a:lnSpc>
            </a:pPr>
            <a:r>
              <a:rPr lang="en-US" sz="800" b="0" dirty="0">
                <a:solidFill>
                  <a:schemeClr val="bg1"/>
                </a:solidFill>
              </a:rPr>
              <a:t>│   └── requirements.txt</a:t>
            </a:r>
          </a:p>
          <a:p>
            <a:pPr>
              <a:lnSpc>
                <a:spcPts val="600"/>
              </a:lnSpc>
            </a:pPr>
            <a:r>
              <a:rPr lang="en-US" sz="800" b="0" dirty="0">
                <a:solidFill>
                  <a:schemeClr val="bg1"/>
                </a:solidFill>
              </a:rPr>
              <a:t>├── </a:t>
            </a:r>
            <a:r>
              <a:rPr lang="en-US" sz="800" b="0" dirty="0" err="1">
                <a:solidFill>
                  <a:schemeClr val="bg1"/>
                </a:solidFill>
              </a:rPr>
              <a:t>github_webhook</a:t>
            </a:r>
            <a:endParaRPr lang="en-US" sz="800" b="0" dirty="0">
              <a:solidFill>
                <a:schemeClr val="bg1"/>
              </a:solidFill>
            </a:endParaRPr>
          </a:p>
          <a:p>
            <a:pPr>
              <a:lnSpc>
                <a:spcPts val="600"/>
              </a:lnSpc>
            </a:pPr>
            <a:r>
              <a:rPr lang="en-US" sz="800" b="0" dirty="0">
                <a:solidFill>
                  <a:schemeClr val="bg1"/>
                </a:solidFill>
              </a:rPr>
              <a:t>│   ├── requirements.txt</a:t>
            </a:r>
          </a:p>
          <a:p>
            <a:pPr>
              <a:lnSpc>
                <a:spcPts val="600"/>
              </a:lnSpc>
            </a:pPr>
            <a:r>
              <a:rPr lang="en-US" sz="800" b="0" dirty="0">
                <a:solidFill>
                  <a:schemeClr val="bg1"/>
                </a:solidFill>
              </a:rPr>
              <a:t>│   └── webhook.py</a:t>
            </a:r>
          </a:p>
          <a:p>
            <a:pPr>
              <a:lnSpc>
                <a:spcPts val="600"/>
              </a:lnSpc>
            </a:pPr>
            <a:r>
              <a:rPr lang="en-US" sz="800" b="0" dirty="0">
                <a:solidFill>
                  <a:schemeClr val="bg1"/>
                </a:solidFill>
              </a:rPr>
              <a:t>├── layers</a:t>
            </a:r>
          </a:p>
          <a:p>
            <a:pPr>
              <a:lnSpc>
                <a:spcPts val="600"/>
              </a:lnSpc>
            </a:pPr>
            <a:r>
              <a:rPr lang="en-US" sz="800" b="0" dirty="0">
                <a:solidFill>
                  <a:schemeClr val="bg1"/>
                </a:solidFill>
              </a:rPr>
              <a:t>│   ├── lambda-layer-awscli-1.16.115.zip</a:t>
            </a:r>
          </a:p>
          <a:p>
            <a:pPr>
              <a:lnSpc>
                <a:spcPts val="600"/>
              </a:lnSpc>
            </a:pPr>
            <a:r>
              <a:rPr lang="en-US" sz="800" b="0" dirty="0">
                <a:solidFill>
                  <a:schemeClr val="bg1"/>
                </a:solidFill>
              </a:rPr>
              <a:t>│   ├── lambda-layer-hugo-0.54.zip</a:t>
            </a:r>
          </a:p>
          <a:p>
            <a:pPr>
              <a:lnSpc>
                <a:spcPts val="600"/>
              </a:lnSpc>
            </a:pPr>
            <a:r>
              <a:rPr lang="en-US" sz="800" b="0" dirty="0">
                <a:solidFill>
                  <a:schemeClr val="bg1"/>
                </a:solidFill>
              </a:rPr>
              <a:t>│   └── lambda-layer-libstdc.zip</a:t>
            </a:r>
          </a:p>
          <a:p>
            <a:pPr>
              <a:lnSpc>
                <a:spcPts val="600"/>
              </a:lnSpc>
            </a:pPr>
            <a:r>
              <a:rPr lang="en-US" sz="800" b="0" dirty="0">
                <a:solidFill>
                  <a:schemeClr val="bg1"/>
                </a:solidFill>
              </a:rPr>
              <a:t>└── </a:t>
            </a:r>
            <a:r>
              <a:rPr lang="en-US" sz="800" b="0" dirty="0" err="1">
                <a:solidFill>
                  <a:schemeClr val="bg1"/>
                </a:solidFill>
              </a:rPr>
              <a:t>template.yaml</a:t>
            </a:r>
            <a:endParaRPr lang="en-US" sz="800" b="0" dirty="0">
              <a:solidFill>
                <a:schemeClr val="bg1"/>
              </a:solidFill>
            </a:endParaRPr>
          </a:p>
          <a:p>
            <a:pPr marL="342900" indent="-342900">
              <a:buFont typeface="Arial" panose="020B0604020202020204" pitchFamily="34" charset="0"/>
              <a:buChar char="•"/>
            </a:pPr>
            <a:endParaRPr lang="en-US" sz="2000" b="0" dirty="0">
              <a:solidFill>
                <a:schemeClr val="bg1"/>
              </a:solidFill>
            </a:endParaRPr>
          </a:p>
        </p:txBody>
      </p:sp>
      <p:sp>
        <p:nvSpPr>
          <p:cNvPr id="6" name="Slide Number Placeholder 5"/>
          <p:cNvSpPr>
            <a:spLocks noGrp="1"/>
          </p:cNvSpPr>
          <p:nvPr>
            <p:ph type="sldNum" sz="quarter" idx="12"/>
          </p:nvPr>
        </p:nvSpPr>
        <p:spPr/>
        <p:txBody>
          <a:bodyPr/>
          <a:lstStyle/>
          <a:p>
            <a:fld id="{D99624C5-FDF6-4954-B8C3-64918F306FAA}" type="slidenum">
              <a:rPr lang="en-US" smtClean="0"/>
              <a:t>45</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
        <p:nvSpPr>
          <p:cNvPr id="8" name="Content Placeholder 6">
            <a:extLst>
              <a:ext uri="{FF2B5EF4-FFF2-40B4-BE49-F238E27FC236}">
                <a16:creationId xmlns:a16="http://schemas.microsoft.com/office/drawing/2014/main" id="{9E1F69AF-78CA-4964-9259-D56D312087DF}"/>
              </a:ext>
            </a:extLst>
          </p:cNvPr>
          <p:cNvSpPr txBox="1">
            <a:spLocks/>
          </p:cNvSpPr>
          <p:nvPr/>
        </p:nvSpPr>
        <p:spPr>
          <a:xfrm>
            <a:off x="2853193" y="1590261"/>
            <a:ext cx="8787517" cy="4515265"/>
          </a:xfrm>
          <a:prstGeom prst="rect">
            <a:avLst/>
          </a:prstGeom>
          <a:noFill/>
        </p:spPr>
        <p:txBody>
          <a:bodyPr vert="horz" lIns="91440" tIns="45720" rIns="91440" bIns="45720" rtlCol="0">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b="0" dirty="0"/>
              <a:t>Our directory structure is much cleaner this time.</a:t>
            </a:r>
          </a:p>
          <a:p>
            <a:r>
              <a:rPr lang="en-US" b="0" dirty="0"/>
              <a:t>We have a single folder for each function. Because we are using SAM to build the functions with containers, we have a single requirements.txt file for each function.</a:t>
            </a:r>
          </a:p>
          <a:p>
            <a:r>
              <a:rPr lang="en-US" b="0" dirty="0"/>
              <a:t>Using the `</a:t>
            </a:r>
            <a:r>
              <a:rPr lang="en-US" b="0" dirty="0" err="1"/>
              <a:t>sam</a:t>
            </a:r>
            <a:r>
              <a:rPr lang="en-US" b="0" dirty="0"/>
              <a:t> build –use-containers` option, ensured that our functions will be compiled for the type of runtime environment they are being built for regardless of what we have on our system.</a:t>
            </a:r>
          </a:p>
          <a:p>
            <a:r>
              <a:rPr lang="en-US" b="0" dirty="0"/>
              <a:t>We have all of the layers in zips again, but we are able to upload them as part of the package.</a:t>
            </a:r>
          </a:p>
          <a:p>
            <a:r>
              <a:rPr lang="en-US" b="0" dirty="0"/>
              <a:t>Finally we have a </a:t>
            </a:r>
            <a:r>
              <a:rPr lang="en-US" b="0" dirty="0" err="1"/>
              <a:t>template.yaml</a:t>
            </a:r>
            <a:r>
              <a:rPr lang="en-US" b="0" dirty="0"/>
              <a:t> that specifies how everything is tied together. Not all that different than the hello world application from lab 2.1</a:t>
            </a:r>
          </a:p>
        </p:txBody>
      </p:sp>
    </p:spTree>
    <p:extLst>
      <p:ext uri="{BB962C8B-B14F-4D97-AF65-F5344CB8AC3E}">
        <p14:creationId xmlns:p14="http://schemas.microsoft.com/office/powerpoint/2010/main" val="42843767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09600" y="1590261"/>
            <a:ext cx="2189259" cy="4515265"/>
          </a:xfrm>
          <a:solidFill>
            <a:schemeClr val="tx1"/>
          </a:solidFill>
        </p:spPr>
        <p:txBody>
          <a:bodyPr>
            <a:noAutofit/>
          </a:bodyPr>
          <a:lstStyle/>
          <a:p>
            <a:pPr>
              <a:lnSpc>
                <a:spcPts val="600"/>
              </a:lnSpc>
            </a:pPr>
            <a:endParaRPr lang="en-US" sz="800" b="0" dirty="0">
              <a:solidFill>
                <a:schemeClr val="bg1"/>
              </a:solidFill>
            </a:endParaRPr>
          </a:p>
          <a:p>
            <a:pPr>
              <a:lnSpc>
                <a:spcPts val="400"/>
              </a:lnSpc>
            </a:pPr>
            <a:r>
              <a:rPr lang="en-US" sz="800" b="0" dirty="0">
                <a:solidFill>
                  <a:schemeClr val="bg1"/>
                </a:solidFill>
              </a:rPr>
              <a:t>Student00CommentsGetSAM:</a:t>
            </a:r>
          </a:p>
          <a:p>
            <a:pPr>
              <a:lnSpc>
                <a:spcPts val="400"/>
              </a:lnSpc>
            </a:pPr>
            <a:r>
              <a:rPr lang="en-US" sz="800" b="0" dirty="0">
                <a:solidFill>
                  <a:schemeClr val="bg1"/>
                </a:solidFill>
              </a:rPr>
              <a:t>    Type: AWS::Serverless::Function</a:t>
            </a:r>
          </a:p>
          <a:p>
            <a:pPr>
              <a:lnSpc>
                <a:spcPts val="400"/>
              </a:lnSpc>
            </a:pPr>
            <a:r>
              <a:rPr lang="en-US" sz="800" b="0" dirty="0">
                <a:solidFill>
                  <a:schemeClr val="bg1"/>
                </a:solidFill>
              </a:rPr>
              <a:t>    Properties:</a:t>
            </a:r>
          </a:p>
          <a:p>
            <a:pPr>
              <a:lnSpc>
                <a:spcPts val="400"/>
              </a:lnSpc>
            </a:pPr>
            <a:r>
              <a:rPr lang="en-US" sz="800" b="0" dirty="0">
                <a:solidFill>
                  <a:schemeClr val="bg1"/>
                </a:solidFill>
              </a:rPr>
              <a:t>      Policies:</a:t>
            </a:r>
          </a:p>
          <a:p>
            <a:pPr>
              <a:lnSpc>
                <a:spcPts val="400"/>
              </a:lnSpc>
            </a:pPr>
            <a:r>
              <a:rPr lang="en-US" sz="800" b="0" dirty="0">
                <a:solidFill>
                  <a:schemeClr val="bg1"/>
                </a:solidFill>
              </a:rPr>
              <a:t>        - Statement:</a:t>
            </a:r>
          </a:p>
          <a:p>
            <a:pPr>
              <a:lnSpc>
                <a:spcPts val="400"/>
              </a:lnSpc>
            </a:pPr>
            <a:r>
              <a:rPr lang="en-US" sz="800" b="0" dirty="0">
                <a:solidFill>
                  <a:schemeClr val="bg1"/>
                </a:solidFill>
              </a:rPr>
              <a:t>          - Effect: Allow</a:t>
            </a:r>
          </a:p>
          <a:p>
            <a:pPr>
              <a:lnSpc>
                <a:spcPts val="400"/>
              </a:lnSpc>
            </a:pPr>
            <a:r>
              <a:rPr lang="en-US" sz="800" b="0" dirty="0">
                <a:solidFill>
                  <a:schemeClr val="bg1"/>
                </a:solidFill>
              </a:rPr>
              <a:t>            Action:</a:t>
            </a:r>
          </a:p>
          <a:p>
            <a:pPr>
              <a:lnSpc>
                <a:spcPts val="400"/>
              </a:lnSpc>
            </a:pPr>
            <a:r>
              <a:rPr lang="en-US" sz="800" b="0" dirty="0">
                <a:solidFill>
                  <a:schemeClr val="bg1"/>
                </a:solidFill>
              </a:rPr>
              <a:t>              - </a:t>
            </a:r>
            <a:r>
              <a:rPr lang="en-US" sz="800" b="0" dirty="0" err="1">
                <a:solidFill>
                  <a:schemeClr val="bg1"/>
                </a:solidFill>
              </a:rPr>
              <a:t>cloudwatch</a:t>
            </a:r>
            <a:r>
              <a:rPr lang="en-US" sz="800" b="0" dirty="0">
                <a:solidFill>
                  <a:schemeClr val="bg1"/>
                </a:solidFill>
              </a:rPr>
              <a:t>:*</a:t>
            </a:r>
          </a:p>
          <a:p>
            <a:pPr>
              <a:lnSpc>
                <a:spcPts val="400"/>
              </a:lnSpc>
            </a:pPr>
            <a:r>
              <a:rPr lang="en-US" sz="800" b="0" dirty="0">
                <a:solidFill>
                  <a:schemeClr val="bg1"/>
                </a:solidFill>
              </a:rPr>
              <a:t>              - events:*</a:t>
            </a:r>
          </a:p>
          <a:p>
            <a:pPr>
              <a:lnSpc>
                <a:spcPts val="400"/>
              </a:lnSpc>
            </a:pPr>
            <a:r>
              <a:rPr lang="en-US" sz="800" b="0" dirty="0">
                <a:solidFill>
                  <a:schemeClr val="bg1"/>
                </a:solidFill>
              </a:rPr>
              <a:t>              - </a:t>
            </a:r>
            <a:r>
              <a:rPr lang="en-US" sz="800" b="0" dirty="0" err="1">
                <a:solidFill>
                  <a:schemeClr val="bg1"/>
                </a:solidFill>
              </a:rPr>
              <a:t>dynamodb</a:t>
            </a:r>
            <a:r>
              <a:rPr lang="en-US" sz="800" b="0" dirty="0">
                <a:solidFill>
                  <a:schemeClr val="bg1"/>
                </a:solidFill>
              </a:rPr>
              <a:t>:*</a:t>
            </a:r>
          </a:p>
          <a:p>
            <a:pPr>
              <a:lnSpc>
                <a:spcPts val="400"/>
              </a:lnSpc>
            </a:pPr>
            <a:r>
              <a:rPr lang="en-US" sz="800" b="0" dirty="0">
                <a:solidFill>
                  <a:schemeClr val="bg1"/>
                </a:solidFill>
              </a:rPr>
              <a:t>              - lambda:*</a:t>
            </a:r>
          </a:p>
          <a:p>
            <a:pPr>
              <a:lnSpc>
                <a:spcPts val="400"/>
              </a:lnSpc>
            </a:pPr>
            <a:r>
              <a:rPr lang="en-US" sz="800" b="0" dirty="0">
                <a:solidFill>
                  <a:schemeClr val="bg1"/>
                </a:solidFill>
              </a:rPr>
              <a:t>              - logs:*</a:t>
            </a:r>
          </a:p>
          <a:p>
            <a:pPr>
              <a:lnSpc>
                <a:spcPts val="400"/>
              </a:lnSpc>
            </a:pPr>
            <a:r>
              <a:rPr lang="en-US" sz="800" b="0" dirty="0">
                <a:solidFill>
                  <a:schemeClr val="bg1"/>
                </a:solidFill>
              </a:rPr>
              <a:t>              - s3:*</a:t>
            </a:r>
          </a:p>
          <a:p>
            <a:pPr>
              <a:lnSpc>
                <a:spcPts val="400"/>
              </a:lnSpc>
            </a:pPr>
            <a:r>
              <a:rPr lang="en-US" sz="800" b="0" dirty="0">
                <a:solidFill>
                  <a:schemeClr val="bg1"/>
                </a:solidFill>
              </a:rPr>
              <a:t>            Resource: '*'</a:t>
            </a:r>
          </a:p>
          <a:p>
            <a:pPr>
              <a:lnSpc>
                <a:spcPts val="400"/>
              </a:lnSpc>
            </a:pPr>
            <a:r>
              <a:rPr lang="en-US" sz="800" b="0" dirty="0">
                <a:solidFill>
                  <a:schemeClr val="bg1"/>
                </a:solidFill>
              </a:rPr>
              <a:t>      </a:t>
            </a:r>
            <a:r>
              <a:rPr lang="en-US" sz="800" b="0" dirty="0" err="1">
                <a:solidFill>
                  <a:schemeClr val="bg1"/>
                </a:solidFill>
              </a:rPr>
              <a:t>CodeUri</a:t>
            </a:r>
            <a:r>
              <a:rPr lang="en-US" sz="800" b="0" dirty="0">
                <a:solidFill>
                  <a:schemeClr val="bg1"/>
                </a:solidFill>
              </a:rPr>
              <a:t>: comments/</a:t>
            </a:r>
          </a:p>
          <a:p>
            <a:pPr>
              <a:lnSpc>
                <a:spcPts val="400"/>
              </a:lnSpc>
            </a:pPr>
            <a:r>
              <a:rPr lang="en-US" sz="800" b="0" dirty="0">
                <a:solidFill>
                  <a:schemeClr val="bg1"/>
                </a:solidFill>
              </a:rPr>
              <a:t>      Handler: </a:t>
            </a:r>
            <a:r>
              <a:rPr lang="en-US" sz="800" b="0" dirty="0" err="1">
                <a:solidFill>
                  <a:schemeClr val="bg1"/>
                </a:solidFill>
              </a:rPr>
              <a:t>comments.get</a:t>
            </a:r>
            <a:endParaRPr lang="en-US" sz="800" b="0" dirty="0">
              <a:solidFill>
                <a:schemeClr val="bg1"/>
              </a:solidFill>
            </a:endParaRPr>
          </a:p>
          <a:p>
            <a:pPr>
              <a:lnSpc>
                <a:spcPts val="400"/>
              </a:lnSpc>
            </a:pPr>
            <a:r>
              <a:rPr lang="en-US" sz="800" b="0" dirty="0">
                <a:solidFill>
                  <a:schemeClr val="bg1"/>
                </a:solidFill>
              </a:rPr>
              <a:t>      Runtime: python3.7</a:t>
            </a:r>
          </a:p>
          <a:p>
            <a:pPr>
              <a:lnSpc>
                <a:spcPts val="400"/>
              </a:lnSpc>
            </a:pPr>
            <a:r>
              <a:rPr lang="en-US" sz="800" b="0" dirty="0">
                <a:solidFill>
                  <a:schemeClr val="bg1"/>
                </a:solidFill>
              </a:rPr>
              <a:t>      Environment:</a:t>
            </a:r>
          </a:p>
          <a:p>
            <a:pPr>
              <a:lnSpc>
                <a:spcPts val="400"/>
              </a:lnSpc>
            </a:pPr>
            <a:r>
              <a:rPr lang="en-US" sz="800" b="0" dirty="0">
                <a:solidFill>
                  <a:schemeClr val="bg1"/>
                </a:solidFill>
              </a:rPr>
              <a:t>        Variables:</a:t>
            </a:r>
          </a:p>
          <a:p>
            <a:pPr>
              <a:lnSpc>
                <a:spcPts val="400"/>
              </a:lnSpc>
            </a:pPr>
            <a:r>
              <a:rPr lang="en-US" sz="800" b="0" dirty="0">
                <a:solidFill>
                  <a:schemeClr val="bg1"/>
                </a:solidFill>
              </a:rPr>
              <a:t>          </a:t>
            </a:r>
            <a:r>
              <a:rPr lang="en-US" sz="800" b="0" dirty="0" err="1">
                <a:solidFill>
                  <a:schemeClr val="bg1"/>
                </a:solidFill>
              </a:rPr>
              <a:t>table_name</a:t>
            </a:r>
            <a:r>
              <a:rPr lang="en-US" sz="800" b="0" dirty="0">
                <a:solidFill>
                  <a:schemeClr val="bg1"/>
                </a:solidFill>
              </a:rPr>
              <a:t>:</a:t>
            </a:r>
          </a:p>
          <a:p>
            <a:pPr>
              <a:lnSpc>
                <a:spcPts val="400"/>
              </a:lnSpc>
            </a:pPr>
            <a:r>
              <a:rPr lang="en-US" sz="800" b="0" dirty="0">
                <a:solidFill>
                  <a:schemeClr val="bg1"/>
                </a:solidFill>
              </a:rPr>
              <a:t>            !Ref Student00CommentsSAM</a:t>
            </a:r>
          </a:p>
          <a:p>
            <a:pPr>
              <a:lnSpc>
                <a:spcPts val="400"/>
              </a:lnSpc>
            </a:pPr>
            <a:r>
              <a:rPr lang="en-US" sz="800" b="0" dirty="0">
                <a:solidFill>
                  <a:schemeClr val="bg1"/>
                </a:solidFill>
              </a:rPr>
              <a:t>      Events:</a:t>
            </a:r>
          </a:p>
          <a:p>
            <a:pPr>
              <a:lnSpc>
                <a:spcPts val="400"/>
              </a:lnSpc>
            </a:pPr>
            <a:r>
              <a:rPr lang="en-US" sz="800" b="0" dirty="0">
                <a:solidFill>
                  <a:schemeClr val="bg1"/>
                </a:solidFill>
              </a:rPr>
              <a:t>        </a:t>
            </a:r>
            <a:r>
              <a:rPr lang="en-US" sz="800" b="0" dirty="0" err="1">
                <a:solidFill>
                  <a:schemeClr val="bg1"/>
                </a:solidFill>
              </a:rPr>
              <a:t>CommentsGet</a:t>
            </a:r>
            <a:r>
              <a:rPr lang="en-US" sz="800" b="0" dirty="0">
                <a:solidFill>
                  <a:schemeClr val="bg1"/>
                </a:solidFill>
              </a:rPr>
              <a:t>:</a:t>
            </a:r>
          </a:p>
          <a:p>
            <a:pPr>
              <a:lnSpc>
                <a:spcPts val="400"/>
              </a:lnSpc>
            </a:pPr>
            <a:r>
              <a:rPr lang="en-US" sz="800" b="0" dirty="0">
                <a:solidFill>
                  <a:schemeClr val="bg1"/>
                </a:solidFill>
              </a:rPr>
              <a:t>          Type: </a:t>
            </a:r>
            <a:r>
              <a:rPr lang="en-US" sz="800" b="0" dirty="0" err="1">
                <a:solidFill>
                  <a:schemeClr val="bg1"/>
                </a:solidFill>
              </a:rPr>
              <a:t>Api</a:t>
            </a:r>
            <a:endParaRPr lang="en-US" sz="800" b="0" dirty="0">
              <a:solidFill>
                <a:schemeClr val="bg1"/>
              </a:solidFill>
            </a:endParaRPr>
          </a:p>
          <a:p>
            <a:pPr>
              <a:lnSpc>
                <a:spcPts val="400"/>
              </a:lnSpc>
            </a:pPr>
            <a:r>
              <a:rPr lang="en-US" sz="800" b="0" dirty="0">
                <a:solidFill>
                  <a:schemeClr val="bg1"/>
                </a:solidFill>
              </a:rPr>
              <a:t>          Properties:</a:t>
            </a:r>
          </a:p>
          <a:p>
            <a:pPr>
              <a:lnSpc>
                <a:spcPts val="400"/>
              </a:lnSpc>
            </a:pPr>
            <a:r>
              <a:rPr lang="en-US" sz="800" b="0" dirty="0">
                <a:solidFill>
                  <a:schemeClr val="bg1"/>
                </a:solidFill>
              </a:rPr>
              <a:t>            Path: /comments</a:t>
            </a:r>
          </a:p>
          <a:p>
            <a:pPr>
              <a:lnSpc>
                <a:spcPts val="400"/>
              </a:lnSpc>
            </a:pPr>
            <a:r>
              <a:rPr lang="en-US" sz="800" b="0" dirty="0">
                <a:solidFill>
                  <a:schemeClr val="bg1"/>
                </a:solidFill>
              </a:rPr>
              <a:t>            Method: get</a:t>
            </a:r>
            <a:endParaRPr lang="en-US" sz="2000" b="0" dirty="0">
              <a:solidFill>
                <a:schemeClr val="bg1"/>
              </a:solidFill>
            </a:endParaRPr>
          </a:p>
        </p:txBody>
      </p:sp>
      <p:sp>
        <p:nvSpPr>
          <p:cNvPr id="6" name="Slide Number Placeholder 5"/>
          <p:cNvSpPr>
            <a:spLocks noGrp="1"/>
          </p:cNvSpPr>
          <p:nvPr>
            <p:ph type="sldNum" sz="quarter" idx="12"/>
          </p:nvPr>
        </p:nvSpPr>
        <p:spPr/>
        <p:txBody>
          <a:bodyPr/>
          <a:lstStyle/>
          <a:p>
            <a:fld id="{D99624C5-FDF6-4954-B8C3-64918F306FAA}" type="slidenum">
              <a:rPr lang="en-US" smtClean="0"/>
              <a:t>46</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
        <p:nvSpPr>
          <p:cNvPr id="8" name="Content Placeholder 6">
            <a:extLst>
              <a:ext uri="{FF2B5EF4-FFF2-40B4-BE49-F238E27FC236}">
                <a16:creationId xmlns:a16="http://schemas.microsoft.com/office/drawing/2014/main" id="{9E1F69AF-78CA-4964-9259-D56D312087DF}"/>
              </a:ext>
            </a:extLst>
          </p:cNvPr>
          <p:cNvSpPr txBox="1">
            <a:spLocks/>
          </p:cNvSpPr>
          <p:nvPr/>
        </p:nvSpPr>
        <p:spPr>
          <a:xfrm>
            <a:off x="2853193" y="1590261"/>
            <a:ext cx="8787517" cy="4515265"/>
          </a:xfrm>
          <a:prstGeom prst="rect">
            <a:avLst/>
          </a:prstGeom>
          <a:noFill/>
        </p:spPr>
        <p:txBody>
          <a:bodyPr vert="horz" lIns="91440" tIns="45720" rIns="91440" bIns="45720" rtlCol="0">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b="0" dirty="0"/>
              <a:t>This defines our </a:t>
            </a:r>
            <a:r>
              <a:rPr lang="en-US" b="0" dirty="0" err="1"/>
              <a:t>comment.get</a:t>
            </a:r>
            <a:r>
              <a:rPr lang="en-US" b="0" dirty="0"/>
              <a:t> function. Since this is YAML the first line defines what the name of the function will be.</a:t>
            </a:r>
          </a:p>
          <a:p>
            <a:r>
              <a:rPr lang="en-US" b="0" i="1" dirty="0"/>
              <a:t>CloudFormation is going to generate unique names that will be based on the stack name, a unique identifier and the name of this function so there is no risk of collision</a:t>
            </a:r>
          </a:p>
          <a:p>
            <a:r>
              <a:rPr lang="en-US" b="0" dirty="0" err="1"/>
              <a:t>CodeUri</a:t>
            </a:r>
            <a:r>
              <a:rPr lang="en-US" b="0" dirty="0"/>
              <a:t> defines the path that the code needs to be built from, it is relative.</a:t>
            </a:r>
          </a:p>
          <a:p>
            <a:r>
              <a:rPr lang="en-US" b="0" dirty="0"/>
              <a:t>Handler and Runtime we have seen before.</a:t>
            </a:r>
          </a:p>
        </p:txBody>
      </p:sp>
      <p:sp>
        <p:nvSpPr>
          <p:cNvPr id="5" name="Title 4">
            <a:extLst>
              <a:ext uri="{FF2B5EF4-FFF2-40B4-BE49-F238E27FC236}">
                <a16:creationId xmlns:a16="http://schemas.microsoft.com/office/drawing/2014/main" id="{B4DF477D-9B61-4745-94BA-916C65BD8553}"/>
              </a:ext>
            </a:extLst>
          </p:cNvPr>
          <p:cNvSpPr>
            <a:spLocks noGrp="1"/>
          </p:cNvSpPr>
          <p:nvPr>
            <p:ph type="title"/>
          </p:nvPr>
        </p:nvSpPr>
        <p:spPr/>
        <p:txBody>
          <a:bodyPr/>
          <a:lstStyle/>
          <a:p>
            <a:r>
              <a:rPr lang="en-US" dirty="0"/>
              <a:t> </a:t>
            </a:r>
          </a:p>
        </p:txBody>
      </p:sp>
      <p:sp>
        <p:nvSpPr>
          <p:cNvPr id="10" name="Title 3">
            <a:extLst>
              <a:ext uri="{FF2B5EF4-FFF2-40B4-BE49-F238E27FC236}">
                <a16:creationId xmlns:a16="http://schemas.microsoft.com/office/drawing/2014/main" id="{6A57AC6A-5B99-4303-863C-5E6796BBC8FA}"/>
              </a:ext>
            </a:extLst>
          </p:cNvPr>
          <p:cNvSpPr txBox="1">
            <a:spLocks/>
          </p:cNvSpPr>
          <p:nvPr/>
        </p:nvSpPr>
        <p:spPr>
          <a:xfrm>
            <a:off x="609600" y="278296"/>
            <a:ext cx="10831551" cy="1203962"/>
          </a:xfrm>
          <a:prstGeom prst="rect">
            <a:avLst/>
          </a:prstGeom>
        </p:spPr>
        <p:txBody>
          <a:bodyPr vert="horz" lIns="91440" tIns="45720" rIns="91440" bIns="45720" rtlCol="0" anchor="b">
            <a:normAutofit/>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b="1">
                <a:solidFill>
                  <a:schemeClr val="tx1"/>
                </a:solidFill>
                <a:latin typeface="Leelawadee UI Semilight" panose="020B0402040204020203" pitchFamily="34" charset="-34"/>
                <a:cs typeface="Leelawadee UI Semilight" panose="020B0402040204020203" pitchFamily="34" charset="-34"/>
              </a:rPr>
              <a:t>Our Application: template.yaml 	</a:t>
            </a:r>
            <a:r>
              <a:rPr lang="en-US">
                <a:solidFill>
                  <a:schemeClr val="tx1"/>
                </a:solidFill>
              </a:rPr>
              <a:t>Student00CommentsGetSAM</a:t>
            </a:r>
            <a:endParaRPr lang="en-US" dirty="0">
              <a:solidFill>
                <a:schemeClr val="tx1"/>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41477003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278296"/>
            <a:ext cx="10831551" cy="1203962"/>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Our Application: </a:t>
            </a:r>
            <a:r>
              <a:rPr lang="en-US" b="1" dirty="0" err="1">
                <a:solidFill>
                  <a:schemeClr val="tx1"/>
                </a:solidFill>
                <a:latin typeface="Leelawadee UI Semilight" panose="020B0402040204020203" pitchFamily="34" charset="-34"/>
                <a:cs typeface="Leelawadee UI Semilight" panose="020B0402040204020203" pitchFamily="34" charset="-34"/>
              </a:rPr>
              <a:t>template.yaml</a:t>
            </a:r>
            <a:r>
              <a:rPr lang="en-US" b="1" dirty="0">
                <a:solidFill>
                  <a:schemeClr val="tx1"/>
                </a:solidFill>
                <a:latin typeface="Leelawadee UI Semilight" panose="020B0402040204020203" pitchFamily="34" charset="-34"/>
                <a:cs typeface="Leelawadee UI Semilight" panose="020B0402040204020203" pitchFamily="34" charset="-34"/>
              </a:rPr>
              <a:t> 	</a:t>
            </a:r>
            <a:r>
              <a:rPr lang="en-US" dirty="0">
                <a:solidFill>
                  <a:schemeClr val="tx1"/>
                </a:solidFill>
              </a:rPr>
              <a:t>Student00CommentsGetSAM</a:t>
            </a:r>
            <a:endParaRPr lang="en-US" dirty="0">
              <a:solidFill>
                <a:schemeClr val="tx1"/>
              </a:solidFill>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idx="1"/>
          </p:nvPr>
        </p:nvSpPr>
        <p:spPr>
          <a:xfrm>
            <a:off x="609600" y="1590261"/>
            <a:ext cx="2189259" cy="4515265"/>
          </a:xfrm>
          <a:solidFill>
            <a:schemeClr val="tx1"/>
          </a:solidFill>
        </p:spPr>
        <p:txBody>
          <a:bodyPr>
            <a:noAutofit/>
          </a:bodyPr>
          <a:lstStyle/>
          <a:p>
            <a:pPr>
              <a:lnSpc>
                <a:spcPts val="600"/>
              </a:lnSpc>
            </a:pPr>
            <a:endParaRPr lang="en-US" sz="800" b="0" dirty="0">
              <a:solidFill>
                <a:schemeClr val="bg1"/>
              </a:solidFill>
            </a:endParaRPr>
          </a:p>
          <a:p>
            <a:pPr>
              <a:lnSpc>
                <a:spcPts val="400"/>
              </a:lnSpc>
            </a:pPr>
            <a:r>
              <a:rPr lang="en-US" sz="800" b="0" dirty="0">
                <a:solidFill>
                  <a:schemeClr val="bg1"/>
                </a:solidFill>
              </a:rPr>
              <a:t>Student00CommentsGetSAM:</a:t>
            </a:r>
          </a:p>
          <a:p>
            <a:pPr>
              <a:lnSpc>
                <a:spcPts val="400"/>
              </a:lnSpc>
            </a:pPr>
            <a:r>
              <a:rPr lang="en-US" sz="800" b="0" dirty="0">
                <a:solidFill>
                  <a:schemeClr val="bg1"/>
                </a:solidFill>
              </a:rPr>
              <a:t>    Type: AWS::Serverless::Function</a:t>
            </a:r>
          </a:p>
          <a:p>
            <a:pPr>
              <a:lnSpc>
                <a:spcPts val="400"/>
              </a:lnSpc>
            </a:pPr>
            <a:r>
              <a:rPr lang="en-US" sz="800" b="0" dirty="0">
                <a:solidFill>
                  <a:schemeClr val="bg1"/>
                </a:solidFill>
              </a:rPr>
              <a:t>    Properties:</a:t>
            </a:r>
          </a:p>
          <a:p>
            <a:pPr>
              <a:lnSpc>
                <a:spcPts val="400"/>
              </a:lnSpc>
            </a:pPr>
            <a:r>
              <a:rPr lang="en-US" sz="800" b="0" dirty="0">
                <a:solidFill>
                  <a:schemeClr val="bg1"/>
                </a:solidFill>
              </a:rPr>
              <a:t>      Policies:</a:t>
            </a:r>
          </a:p>
          <a:p>
            <a:pPr>
              <a:lnSpc>
                <a:spcPts val="400"/>
              </a:lnSpc>
            </a:pPr>
            <a:r>
              <a:rPr lang="en-US" sz="800" b="0" dirty="0">
                <a:solidFill>
                  <a:schemeClr val="bg1"/>
                </a:solidFill>
              </a:rPr>
              <a:t>        - Statement:</a:t>
            </a:r>
          </a:p>
          <a:p>
            <a:pPr>
              <a:lnSpc>
                <a:spcPts val="400"/>
              </a:lnSpc>
            </a:pPr>
            <a:r>
              <a:rPr lang="en-US" sz="800" b="0" dirty="0">
                <a:solidFill>
                  <a:schemeClr val="bg1"/>
                </a:solidFill>
              </a:rPr>
              <a:t>          - Effect: Allow</a:t>
            </a:r>
          </a:p>
          <a:p>
            <a:pPr>
              <a:lnSpc>
                <a:spcPts val="400"/>
              </a:lnSpc>
            </a:pPr>
            <a:r>
              <a:rPr lang="en-US" sz="800" b="0" dirty="0">
                <a:solidFill>
                  <a:schemeClr val="bg1"/>
                </a:solidFill>
              </a:rPr>
              <a:t>            Action:</a:t>
            </a:r>
          </a:p>
          <a:p>
            <a:pPr>
              <a:lnSpc>
                <a:spcPts val="400"/>
              </a:lnSpc>
            </a:pPr>
            <a:r>
              <a:rPr lang="en-US" sz="800" b="0" dirty="0">
                <a:solidFill>
                  <a:schemeClr val="bg1"/>
                </a:solidFill>
              </a:rPr>
              <a:t>              - </a:t>
            </a:r>
            <a:r>
              <a:rPr lang="en-US" sz="800" b="0" dirty="0" err="1">
                <a:solidFill>
                  <a:schemeClr val="bg1"/>
                </a:solidFill>
              </a:rPr>
              <a:t>cloudwatch</a:t>
            </a:r>
            <a:r>
              <a:rPr lang="en-US" sz="800" b="0" dirty="0">
                <a:solidFill>
                  <a:schemeClr val="bg1"/>
                </a:solidFill>
              </a:rPr>
              <a:t>:*</a:t>
            </a:r>
          </a:p>
          <a:p>
            <a:pPr>
              <a:lnSpc>
                <a:spcPts val="400"/>
              </a:lnSpc>
            </a:pPr>
            <a:r>
              <a:rPr lang="en-US" sz="800" b="0" dirty="0">
                <a:solidFill>
                  <a:schemeClr val="bg1"/>
                </a:solidFill>
              </a:rPr>
              <a:t>              - events:*</a:t>
            </a:r>
          </a:p>
          <a:p>
            <a:pPr>
              <a:lnSpc>
                <a:spcPts val="400"/>
              </a:lnSpc>
            </a:pPr>
            <a:r>
              <a:rPr lang="en-US" sz="800" b="0" dirty="0">
                <a:solidFill>
                  <a:schemeClr val="bg1"/>
                </a:solidFill>
              </a:rPr>
              <a:t>              - </a:t>
            </a:r>
            <a:r>
              <a:rPr lang="en-US" sz="800" b="0" dirty="0" err="1">
                <a:solidFill>
                  <a:schemeClr val="bg1"/>
                </a:solidFill>
              </a:rPr>
              <a:t>dynamodb</a:t>
            </a:r>
            <a:r>
              <a:rPr lang="en-US" sz="800" b="0" dirty="0">
                <a:solidFill>
                  <a:schemeClr val="bg1"/>
                </a:solidFill>
              </a:rPr>
              <a:t>:*</a:t>
            </a:r>
          </a:p>
          <a:p>
            <a:pPr>
              <a:lnSpc>
                <a:spcPts val="400"/>
              </a:lnSpc>
            </a:pPr>
            <a:r>
              <a:rPr lang="en-US" sz="800" b="0" dirty="0">
                <a:solidFill>
                  <a:schemeClr val="bg1"/>
                </a:solidFill>
              </a:rPr>
              <a:t>              - lambda:*</a:t>
            </a:r>
          </a:p>
          <a:p>
            <a:pPr>
              <a:lnSpc>
                <a:spcPts val="400"/>
              </a:lnSpc>
            </a:pPr>
            <a:r>
              <a:rPr lang="en-US" sz="800" b="0" dirty="0">
                <a:solidFill>
                  <a:schemeClr val="bg1"/>
                </a:solidFill>
              </a:rPr>
              <a:t>              - logs:*</a:t>
            </a:r>
          </a:p>
          <a:p>
            <a:pPr>
              <a:lnSpc>
                <a:spcPts val="400"/>
              </a:lnSpc>
            </a:pPr>
            <a:r>
              <a:rPr lang="en-US" sz="800" b="0" dirty="0">
                <a:solidFill>
                  <a:schemeClr val="bg1"/>
                </a:solidFill>
              </a:rPr>
              <a:t>              - s3:*</a:t>
            </a:r>
          </a:p>
          <a:p>
            <a:pPr>
              <a:lnSpc>
                <a:spcPts val="400"/>
              </a:lnSpc>
            </a:pPr>
            <a:r>
              <a:rPr lang="en-US" sz="800" b="0" dirty="0">
                <a:solidFill>
                  <a:schemeClr val="bg1"/>
                </a:solidFill>
              </a:rPr>
              <a:t>            Resource: '*'</a:t>
            </a:r>
          </a:p>
          <a:p>
            <a:pPr>
              <a:lnSpc>
                <a:spcPts val="400"/>
              </a:lnSpc>
            </a:pPr>
            <a:r>
              <a:rPr lang="en-US" sz="800" b="0" dirty="0">
                <a:solidFill>
                  <a:schemeClr val="bg1"/>
                </a:solidFill>
              </a:rPr>
              <a:t>      </a:t>
            </a:r>
            <a:r>
              <a:rPr lang="en-US" sz="800" b="0" dirty="0" err="1">
                <a:solidFill>
                  <a:schemeClr val="bg1"/>
                </a:solidFill>
              </a:rPr>
              <a:t>CodeUri</a:t>
            </a:r>
            <a:r>
              <a:rPr lang="en-US" sz="800" b="0" dirty="0">
                <a:solidFill>
                  <a:schemeClr val="bg1"/>
                </a:solidFill>
              </a:rPr>
              <a:t>: comments/</a:t>
            </a:r>
          </a:p>
          <a:p>
            <a:pPr>
              <a:lnSpc>
                <a:spcPts val="400"/>
              </a:lnSpc>
            </a:pPr>
            <a:r>
              <a:rPr lang="en-US" sz="800" b="0" dirty="0">
                <a:solidFill>
                  <a:schemeClr val="bg1"/>
                </a:solidFill>
              </a:rPr>
              <a:t>      Handler: </a:t>
            </a:r>
            <a:r>
              <a:rPr lang="en-US" sz="800" b="0" dirty="0" err="1">
                <a:solidFill>
                  <a:schemeClr val="bg1"/>
                </a:solidFill>
              </a:rPr>
              <a:t>comments.get</a:t>
            </a:r>
            <a:endParaRPr lang="en-US" sz="800" b="0" dirty="0">
              <a:solidFill>
                <a:schemeClr val="bg1"/>
              </a:solidFill>
            </a:endParaRPr>
          </a:p>
          <a:p>
            <a:pPr>
              <a:lnSpc>
                <a:spcPts val="400"/>
              </a:lnSpc>
            </a:pPr>
            <a:r>
              <a:rPr lang="en-US" sz="800" b="0" dirty="0">
                <a:solidFill>
                  <a:schemeClr val="bg1"/>
                </a:solidFill>
              </a:rPr>
              <a:t>      Runtime: python3.7</a:t>
            </a:r>
          </a:p>
          <a:p>
            <a:pPr>
              <a:lnSpc>
                <a:spcPts val="400"/>
              </a:lnSpc>
            </a:pPr>
            <a:r>
              <a:rPr lang="en-US" sz="800" b="0" dirty="0">
                <a:solidFill>
                  <a:schemeClr val="bg1"/>
                </a:solidFill>
              </a:rPr>
              <a:t>      Environment:</a:t>
            </a:r>
          </a:p>
          <a:p>
            <a:pPr>
              <a:lnSpc>
                <a:spcPts val="400"/>
              </a:lnSpc>
            </a:pPr>
            <a:r>
              <a:rPr lang="en-US" sz="800" b="0" dirty="0">
                <a:solidFill>
                  <a:schemeClr val="bg1"/>
                </a:solidFill>
              </a:rPr>
              <a:t>        Variables:</a:t>
            </a:r>
          </a:p>
          <a:p>
            <a:pPr>
              <a:lnSpc>
                <a:spcPts val="400"/>
              </a:lnSpc>
            </a:pPr>
            <a:r>
              <a:rPr lang="en-US" sz="800" b="0" dirty="0">
                <a:solidFill>
                  <a:schemeClr val="bg1"/>
                </a:solidFill>
              </a:rPr>
              <a:t>          </a:t>
            </a:r>
            <a:r>
              <a:rPr lang="en-US" sz="800" b="0" dirty="0" err="1">
                <a:solidFill>
                  <a:schemeClr val="bg1"/>
                </a:solidFill>
              </a:rPr>
              <a:t>table_name</a:t>
            </a:r>
            <a:r>
              <a:rPr lang="en-US" sz="800" b="0" dirty="0">
                <a:solidFill>
                  <a:schemeClr val="bg1"/>
                </a:solidFill>
              </a:rPr>
              <a:t>:</a:t>
            </a:r>
          </a:p>
          <a:p>
            <a:pPr>
              <a:lnSpc>
                <a:spcPts val="400"/>
              </a:lnSpc>
            </a:pPr>
            <a:r>
              <a:rPr lang="en-US" sz="800" b="0" dirty="0">
                <a:solidFill>
                  <a:schemeClr val="bg1"/>
                </a:solidFill>
              </a:rPr>
              <a:t>            !Ref Student00CommentsSAM</a:t>
            </a:r>
          </a:p>
          <a:p>
            <a:pPr>
              <a:lnSpc>
                <a:spcPts val="400"/>
              </a:lnSpc>
            </a:pPr>
            <a:r>
              <a:rPr lang="en-US" sz="800" b="0" dirty="0">
                <a:solidFill>
                  <a:schemeClr val="bg1"/>
                </a:solidFill>
              </a:rPr>
              <a:t>      Events:</a:t>
            </a:r>
          </a:p>
          <a:p>
            <a:pPr>
              <a:lnSpc>
                <a:spcPts val="400"/>
              </a:lnSpc>
            </a:pPr>
            <a:r>
              <a:rPr lang="en-US" sz="800" b="0" dirty="0">
                <a:solidFill>
                  <a:schemeClr val="bg1"/>
                </a:solidFill>
              </a:rPr>
              <a:t>        </a:t>
            </a:r>
            <a:r>
              <a:rPr lang="en-US" sz="800" b="0" dirty="0" err="1">
                <a:solidFill>
                  <a:schemeClr val="bg1"/>
                </a:solidFill>
              </a:rPr>
              <a:t>CommentsGet</a:t>
            </a:r>
            <a:r>
              <a:rPr lang="en-US" sz="800" b="0" dirty="0">
                <a:solidFill>
                  <a:schemeClr val="bg1"/>
                </a:solidFill>
              </a:rPr>
              <a:t>:</a:t>
            </a:r>
          </a:p>
          <a:p>
            <a:pPr>
              <a:lnSpc>
                <a:spcPts val="400"/>
              </a:lnSpc>
            </a:pPr>
            <a:r>
              <a:rPr lang="en-US" sz="800" b="0" dirty="0">
                <a:solidFill>
                  <a:schemeClr val="bg1"/>
                </a:solidFill>
              </a:rPr>
              <a:t>          Type: </a:t>
            </a:r>
            <a:r>
              <a:rPr lang="en-US" sz="800" b="0" dirty="0" err="1">
                <a:solidFill>
                  <a:schemeClr val="bg1"/>
                </a:solidFill>
              </a:rPr>
              <a:t>Api</a:t>
            </a:r>
            <a:endParaRPr lang="en-US" sz="800" b="0" dirty="0">
              <a:solidFill>
                <a:schemeClr val="bg1"/>
              </a:solidFill>
            </a:endParaRPr>
          </a:p>
          <a:p>
            <a:pPr>
              <a:lnSpc>
                <a:spcPts val="400"/>
              </a:lnSpc>
            </a:pPr>
            <a:r>
              <a:rPr lang="en-US" sz="800" b="0" dirty="0">
                <a:solidFill>
                  <a:schemeClr val="bg1"/>
                </a:solidFill>
              </a:rPr>
              <a:t>          Properties:</a:t>
            </a:r>
          </a:p>
          <a:p>
            <a:pPr>
              <a:lnSpc>
                <a:spcPts val="400"/>
              </a:lnSpc>
            </a:pPr>
            <a:r>
              <a:rPr lang="en-US" sz="800" b="0" dirty="0">
                <a:solidFill>
                  <a:schemeClr val="bg1"/>
                </a:solidFill>
              </a:rPr>
              <a:t>            Path: /comments</a:t>
            </a:r>
          </a:p>
          <a:p>
            <a:pPr>
              <a:lnSpc>
                <a:spcPts val="400"/>
              </a:lnSpc>
            </a:pPr>
            <a:r>
              <a:rPr lang="en-US" sz="800" b="0" dirty="0">
                <a:solidFill>
                  <a:schemeClr val="bg1"/>
                </a:solidFill>
              </a:rPr>
              <a:t>            Method: get</a:t>
            </a:r>
            <a:endParaRPr lang="en-US" sz="2000" b="0" dirty="0">
              <a:solidFill>
                <a:schemeClr val="bg1"/>
              </a:solidFill>
            </a:endParaRPr>
          </a:p>
        </p:txBody>
      </p:sp>
      <p:sp>
        <p:nvSpPr>
          <p:cNvPr id="6" name="Slide Number Placeholder 5"/>
          <p:cNvSpPr>
            <a:spLocks noGrp="1"/>
          </p:cNvSpPr>
          <p:nvPr>
            <p:ph type="sldNum" sz="quarter" idx="12"/>
          </p:nvPr>
        </p:nvSpPr>
        <p:spPr/>
        <p:txBody>
          <a:bodyPr/>
          <a:lstStyle/>
          <a:p>
            <a:fld id="{D99624C5-FDF6-4954-B8C3-64918F306FAA}" type="slidenum">
              <a:rPr lang="en-US" smtClean="0"/>
              <a:t>47</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
        <p:nvSpPr>
          <p:cNvPr id="8" name="Content Placeholder 6">
            <a:extLst>
              <a:ext uri="{FF2B5EF4-FFF2-40B4-BE49-F238E27FC236}">
                <a16:creationId xmlns:a16="http://schemas.microsoft.com/office/drawing/2014/main" id="{9E1F69AF-78CA-4964-9259-D56D312087DF}"/>
              </a:ext>
            </a:extLst>
          </p:cNvPr>
          <p:cNvSpPr txBox="1">
            <a:spLocks/>
          </p:cNvSpPr>
          <p:nvPr/>
        </p:nvSpPr>
        <p:spPr>
          <a:xfrm>
            <a:off x="2853193" y="1590261"/>
            <a:ext cx="8787517" cy="4515265"/>
          </a:xfrm>
          <a:prstGeom prst="rect">
            <a:avLst/>
          </a:prstGeom>
          <a:noFill/>
        </p:spPr>
        <p:txBody>
          <a:bodyPr vert="horz" lIns="91440" tIns="45720" rIns="91440" bIns="45720" rtlCol="0">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b="0" dirty="0"/>
              <a:t>Under Environment, Variables – We have something new. A !Ref statement.</a:t>
            </a:r>
          </a:p>
          <a:p>
            <a:r>
              <a:rPr lang="en-US" b="0" dirty="0"/>
              <a:t>This allows us to refer to another item in the template. In this we are setting the </a:t>
            </a:r>
            <a:r>
              <a:rPr lang="en-US" b="0" dirty="0" err="1"/>
              <a:t>table_name</a:t>
            </a:r>
            <a:r>
              <a:rPr lang="en-US" b="0" dirty="0"/>
              <a:t> environment variable to be the name of the Student00CommentsSAM object (which is a DynamoDB table we create later in the template).</a:t>
            </a:r>
          </a:p>
          <a:p>
            <a:r>
              <a:rPr lang="en-US" b="0" dirty="0"/>
              <a:t>SAM will create the table, and then once it has the name, will update this function injecting the name of the resource into the environment variable.</a:t>
            </a:r>
          </a:p>
          <a:p>
            <a:r>
              <a:rPr lang="en-US" b="0" dirty="0"/>
              <a:t>One of the most tedious things from yesterday mapping all of those things together is now handled for us by the template.</a:t>
            </a:r>
          </a:p>
          <a:p>
            <a:r>
              <a:rPr lang="en-US" b="0" dirty="0"/>
              <a:t>Events creates an API definition that will create an API Gateway endpoint for us as well. </a:t>
            </a:r>
          </a:p>
        </p:txBody>
      </p:sp>
    </p:spTree>
    <p:extLst>
      <p:ext uri="{BB962C8B-B14F-4D97-AF65-F5344CB8AC3E}">
        <p14:creationId xmlns:p14="http://schemas.microsoft.com/office/powerpoint/2010/main" val="28235543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278296"/>
            <a:ext cx="10831551" cy="1203962"/>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Our Application: </a:t>
            </a:r>
            <a:r>
              <a:rPr lang="en-US" b="1" dirty="0" err="1">
                <a:solidFill>
                  <a:schemeClr val="tx1"/>
                </a:solidFill>
                <a:latin typeface="Leelawadee UI Semilight" panose="020B0402040204020203" pitchFamily="34" charset="-34"/>
                <a:cs typeface="Leelawadee UI Semilight" panose="020B0402040204020203" pitchFamily="34" charset="-34"/>
              </a:rPr>
              <a:t>template.yaml</a:t>
            </a:r>
            <a:r>
              <a:rPr lang="en-US" b="1" dirty="0">
                <a:solidFill>
                  <a:schemeClr val="tx1"/>
                </a:solidFill>
                <a:latin typeface="Leelawadee UI Semilight" panose="020B0402040204020203" pitchFamily="34" charset="-34"/>
                <a:cs typeface="Leelawadee UI Semilight" panose="020B0402040204020203" pitchFamily="34" charset="-34"/>
              </a:rPr>
              <a:t> 	</a:t>
            </a:r>
            <a:r>
              <a:rPr lang="en-US" dirty="0">
                <a:solidFill>
                  <a:schemeClr val="bg1"/>
                </a:solidFill>
              </a:rPr>
              <a:t> 	</a:t>
            </a:r>
            <a:r>
              <a:rPr lang="en-US" dirty="0">
                <a:solidFill>
                  <a:schemeClr val="tx1"/>
                </a:solidFill>
              </a:rPr>
              <a:t>Student00HugoSiteBucket</a:t>
            </a:r>
            <a:endParaRPr lang="en-US" dirty="0">
              <a:solidFill>
                <a:schemeClr val="tx1"/>
              </a:solidFill>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idx="1"/>
          </p:nvPr>
        </p:nvSpPr>
        <p:spPr>
          <a:xfrm>
            <a:off x="609600" y="1590261"/>
            <a:ext cx="2189259" cy="4515265"/>
          </a:xfrm>
          <a:solidFill>
            <a:schemeClr val="tx1"/>
          </a:solidFill>
        </p:spPr>
        <p:txBody>
          <a:bodyPr>
            <a:noAutofit/>
          </a:bodyPr>
          <a:lstStyle/>
          <a:p>
            <a:pPr>
              <a:lnSpc>
                <a:spcPts val="600"/>
              </a:lnSpc>
            </a:pPr>
            <a:endParaRPr lang="en-US" sz="800" b="0" dirty="0">
              <a:solidFill>
                <a:schemeClr val="bg1"/>
              </a:solidFill>
            </a:endParaRPr>
          </a:p>
          <a:p>
            <a:pPr>
              <a:lnSpc>
                <a:spcPts val="400"/>
              </a:lnSpc>
            </a:pPr>
            <a:r>
              <a:rPr lang="en-US" sz="800" b="0" dirty="0">
                <a:solidFill>
                  <a:schemeClr val="bg1"/>
                </a:solidFill>
              </a:rPr>
              <a:t> Student00HugoSiteBucket:</a:t>
            </a:r>
          </a:p>
          <a:p>
            <a:pPr>
              <a:lnSpc>
                <a:spcPts val="400"/>
              </a:lnSpc>
            </a:pPr>
            <a:r>
              <a:rPr lang="en-US" sz="800" b="0" dirty="0">
                <a:solidFill>
                  <a:schemeClr val="bg1"/>
                </a:solidFill>
              </a:rPr>
              <a:t>    Type: AWS::S3::Bucket</a:t>
            </a:r>
          </a:p>
          <a:p>
            <a:pPr>
              <a:lnSpc>
                <a:spcPts val="400"/>
              </a:lnSpc>
            </a:pPr>
            <a:r>
              <a:rPr lang="en-US" sz="800" b="0" dirty="0">
                <a:solidFill>
                  <a:schemeClr val="bg1"/>
                </a:solidFill>
              </a:rPr>
              <a:t>    Properties:</a:t>
            </a:r>
          </a:p>
          <a:p>
            <a:pPr>
              <a:lnSpc>
                <a:spcPts val="400"/>
              </a:lnSpc>
            </a:pPr>
            <a:r>
              <a:rPr lang="en-US" sz="800" b="0" dirty="0">
                <a:solidFill>
                  <a:schemeClr val="bg1"/>
                </a:solidFill>
              </a:rPr>
              <a:t>      </a:t>
            </a:r>
            <a:r>
              <a:rPr lang="en-US" sz="800" b="0" dirty="0" err="1">
                <a:solidFill>
                  <a:schemeClr val="bg1"/>
                </a:solidFill>
              </a:rPr>
              <a:t>AccessControl</a:t>
            </a:r>
            <a:r>
              <a:rPr lang="en-US" sz="800" b="0" dirty="0">
                <a:solidFill>
                  <a:schemeClr val="bg1"/>
                </a:solidFill>
              </a:rPr>
              <a:t>: </a:t>
            </a:r>
            <a:r>
              <a:rPr lang="en-US" sz="800" b="0" dirty="0" err="1">
                <a:solidFill>
                  <a:schemeClr val="bg1"/>
                </a:solidFill>
              </a:rPr>
              <a:t>PublicRead</a:t>
            </a:r>
            <a:endParaRPr lang="en-US" sz="800" b="0" dirty="0">
              <a:solidFill>
                <a:schemeClr val="bg1"/>
              </a:solidFill>
            </a:endParaRPr>
          </a:p>
          <a:p>
            <a:pPr>
              <a:lnSpc>
                <a:spcPts val="400"/>
              </a:lnSpc>
            </a:pPr>
            <a:r>
              <a:rPr lang="en-US" sz="800" b="0" dirty="0">
                <a:solidFill>
                  <a:schemeClr val="bg1"/>
                </a:solidFill>
              </a:rPr>
              <a:t>      </a:t>
            </a:r>
            <a:r>
              <a:rPr lang="en-US" sz="800" b="0" dirty="0" err="1">
                <a:solidFill>
                  <a:schemeClr val="bg1"/>
                </a:solidFill>
              </a:rPr>
              <a:t>WebsiteConfiguration</a:t>
            </a:r>
            <a:r>
              <a:rPr lang="en-US" sz="800" b="0" dirty="0">
                <a:solidFill>
                  <a:schemeClr val="bg1"/>
                </a:solidFill>
              </a:rPr>
              <a:t>:</a:t>
            </a:r>
          </a:p>
          <a:p>
            <a:pPr>
              <a:lnSpc>
                <a:spcPts val="400"/>
              </a:lnSpc>
            </a:pPr>
            <a:r>
              <a:rPr lang="en-US" sz="800" b="0" dirty="0">
                <a:solidFill>
                  <a:schemeClr val="bg1"/>
                </a:solidFill>
              </a:rPr>
              <a:t>        </a:t>
            </a:r>
            <a:r>
              <a:rPr lang="en-US" sz="800" b="0" dirty="0" err="1">
                <a:solidFill>
                  <a:schemeClr val="bg1"/>
                </a:solidFill>
              </a:rPr>
              <a:t>IndexDocument</a:t>
            </a:r>
            <a:r>
              <a:rPr lang="en-US" sz="800" b="0" dirty="0">
                <a:solidFill>
                  <a:schemeClr val="bg1"/>
                </a:solidFill>
              </a:rPr>
              <a:t>: index.html</a:t>
            </a:r>
          </a:p>
          <a:p>
            <a:pPr>
              <a:lnSpc>
                <a:spcPts val="400"/>
              </a:lnSpc>
            </a:pPr>
            <a:r>
              <a:rPr lang="en-US" sz="800" b="0" dirty="0">
                <a:solidFill>
                  <a:schemeClr val="bg1"/>
                </a:solidFill>
              </a:rPr>
              <a:t>    </a:t>
            </a:r>
            <a:r>
              <a:rPr lang="en-US" sz="800" b="0" dirty="0" err="1">
                <a:solidFill>
                  <a:schemeClr val="bg1"/>
                </a:solidFill>
              </a:rPr>
              <a:t>DeletionPolicy</a:t>
            </a:r>
            <a:r>
              <a:rPr lang="en-US" sz="800" b="0" dirty="0">
                <a:solidFill>
                  <a:schemeClr val="bg1"/>
                </a:solidFill>
              </a:rPr>
              <a:t>: Retain</a:t>
            </a:r>
          </a:p>
          <a:p>
            <a:pPr>
              <a:lnSpc>
                <a:spcPts val="400"/>
              </a:lnSpc>
            </a:pPr>
            <a:r>
              <a:rPr lang="en-US" sz="800" b="0" dirty="0">
                <a:solidFill>
                  <a:schemeClr val="bg1"/>
                </a:solidFill>
              </a:rPr>
              <a:t>  </a:t>
            </a:r>
            <a:r>
              <a:rPr lang="en-US" sz="800" b="0" dirty="0" err="1">
                <a:solidFill>
                  <a:schemeClr val="bg1"/>
                </a:solidFill>
              </a:rPr>
              <a:t>BucketPolicy</a:t>
            </a:r>
            <a:r>
              <a:rPr lang="en-US" sz="800" b="0" dirty="0">
                <a:solidFill>
                  <a:schemeClr val="bg1"/>
                </a:solidFill>
              </a:rPr>
              <a:t>:</a:t>
            </a:r>
          </a:p>
          <a:p>
            <a:pPr>
              <a:lnSpc>
                <a:spcPts val="400"/>
              </a:lnSpc>
            </a:pPr>
            <a:r>
              <a:rPr lang="en-US" sz="800" b="0" dirty="0">
                <a:solidFill>
                  <a:schemeClr val="bg1"/>
                </a:solidFill>
              </a:rPr>
              <a:t>    Type: AWS::S3::</a:t>
            </a:r>
            <a:r>
              <a:rPr lang="en-US" sz="800" b="0" dirty="0" err="1">
                <a:solidFill>
                  <a:schemeClr val="bg1"/>
                </a:solidFill>
              </a:rPr>
              <a:t>BucketPolicy</a:t>
            </a:r>
            <a:endParaRPr lang="en-US" sz="800" b="0" dirty="0">
              <a:solidFill>
                <a:schemeClr val="bg1"/>
              </a:solidFill>
            </a:endParaRPr>
          </a:p>
          <a:p>
            <a:pPr>
              <a:lnSpc>
                <a:spcPts val="400"/>
              </a:lnSpc>
            </a:pPr>
            <a:r>
              <a:rPr lang="en-US" sz="800" b="0" dirty="0">
                <a:solidFill>
                  <a:schemeClr val="bg1"/>
                </a:solidFill>
              </a:rPr>
              <a:t>    Properties:</a:t>
            </a:r>
          </a:p>
          <a:p>
            <a:pPr>
              <a:lnSpc>
                <a:spcPts val="400"/>
              </a:lnSpc>
            </a:pPr>
            <a:r>
              <a:rPr lang="en-US" sz="800" b="0" dirty="0">
                <a:solidFill>
                  <a:schemeClr val="bg1"/>
                </a:solidFill>
              </a:rPr>
              <a:t>      </a:t>
            </a:r>
            <a:r>
              <a:rPr lang="en-US" sz="800" b="0" dirty="0" err="1">
                <a:solidFill>
                  <a:schemeClr val="bg1"/>
                </a:solidFill>
              </a:rPr>
              <a:t>PolicyDocument</a:t>
            </a:r>
            <a:r>
              <a:rPr lang="en-US" sz="800" b="0" dirty="0">
                <a:solidFill>
                  <a:schemeClr val="bg1"/>
                </a:solidFill>
              </a:rPr>
              <a:t>:</a:t>
            </a:r>
          </a:p>
          <a:p>
            <a:pPr>
              <a:lnSpc>
                <a:spcPts val="400"/>
              </a:lnSpc>
            </a:pPr>
            <a:r>
              <a:rPr lang="en-US" sz="800" b="0" dirty="0">
                <a:solidFill>
                  <a:schemeClr val="bg1"/>
                </a:solidFill>
              </a:rPr>
              <a:t>        Id: </a:t>
            </a:r>
            <a:r>
              <a:rPr lang="en-US" sz="800" b="0" dirty="0" err="1">
                <a:solidFill>
                  <a:schemeClr val="bg1"/>
                </a:solidFill>
              </a:rPr>
              <a:t>PublicHostingPolicy</a:t>
            </a:r>
            <a:endParaRPr lang="en-US" sz="800" b="0" dirty="0">
              <a:solidFill>
                <a:schemeClr val="bg1"/>
              </a:solidFill>
            </a:endParaRPr>
          </a:p>
          <a:p>
            <a:pPr>
              <a:lnSpc>
                <a:spcPts val="400"/>
              </a:lnSpc>
            </a:pPr>
            <a:r>
              <a:rPr lang="en-US" sz="800" b="0" dirty="0">
                <a:solidFill>
                  <a:schemeClr val="bg1"/>
                </a:solidFill>
              </a:rPr>
              <a:t>        Version: 2012-10-17</a:t>
            </a:r>
          </a:p>
          <a:p>
            <a:pPr>
              <a:lnSpc>
                <a:spcPts val="400"/>
              </a:lnSpc>
            </a:pPr>
            <a:r>
              <a:rPr lang="en-US" sz="800" b="0" dirty="0">
                <a:solidFill>
                  <a:schemeClr val="bg1"/>
                </a:solidFill>
              </a:rPr>
              <a:t>        Statement:</a:t>
            </a:r>
          </a:p>
          <a:p>
            <a:pPr>
              <a:lnSpc>
                <a:spcPts val="400"/>
              </a:lnSpc>
            </a:pPr>
            <a:r>
              <a:rPr lang="en-US" sz="800" b="0" dirty="0">
                <a:solidFill>
                  <a:schemeClr val="bg1"/>
                </a:solidFill>
              </a:rPr>
              <a:t>          - Sid: </a:t>
            </a:r>
            <a:r>
              <a:rPr lang="en-US" sz="800" b="0" dirty="0" err="1">
                <a:solidFill>
                  <a:schemeClr val="bg1"/>
                </a:solidFill>
              </a:rPr>
              <a:t>PublicReadForGetBucketObjects</a:t>
            </a:r>
            <a:endParaRPr lang="en-US" sz="800" b="0" dirty="0">
              <a:solidFill>
                <a:schemeClr val="bg1"/>
              </a:solidFill>
            </a:endParaRPr>
          </a:p>
          <a:p>
            <a:pPr>
              <a:lnSpc>
                <a:spcPts val="400"/>
              </a:lnSpc>
            </a:pPr>
            <a:r>
              <a:rPr lang="en-US" sz="800" b="0" dirty="0">
                <a:solidFill>
                  <a:schemeClr val="bg1"/>
                </a:solidFill>
              </a:rPr>
              <a:t>            Effect: Allow</a:t>
            </a:r>
          </a:p>
          <a:p>
            <a:pPr>
              <a:lnSpc>
                <a:spcPts val="400"/>
              </a:lnSpc>
            </a:pPr>
            <a:r>
              <a:rPr lang="en-US" sz="800" b="0" dirty="0">
                <a:solidFill>
                  <a:schemeClr val="bg1"/>
                </a:solidFill>
              </a:rPr>
              <a:t>            Principal: '*'</a:t>
            </a:r>
          </a:p>
          <a:p>
            <a:pPr>
              <a:lnSpc>
                <a:spcPts val="400"/>
              </a:lnSpc>
            </a:pPr>
            <a:r>
              <a:rPr lang="en-US" sz="800" b="0" dirty="0">
                <a:solidFill>
                  <a:schemeClr val="bg1"/>
                </a:solidFill>
              </a:rPr>
              <a:t>            Action: 's3:GetObject'</a:t>
            </a:r>
          </a:p>
          <a:p>
            <a:pPr>
              <a:lnSpc>
                <a:spcPts val="400"/>
              </a:lnSpc>
            </a:pPr>
            <a:r>
              <a:rPr lang="en-US" sz="800" b="0" dirty="0">
                <a:solidFill>
                  <a:schemeClr val="bg1"/>
                </a:solidFill>
              </a:rPr>
              <a:t>            Resource: !Join </a:t>
            </a:r>
          </a:p>
          <a:p>
            <a:pPr>
              <a:lnSpc>
                <a:spcPts val="400"/>
              </a:lnSpc>
            </a:pPr>
            <a:r>
              <a:rPr lang="en-US" sz="800" b="0" dirty="0">
                <a:solidFill>
                  <a:schemeClr val="bg1"/>
                </a:solidFill>
              </a:rPr>
              <a:t>              - ''</a:t>
            </a:r>
          </a:p>
          <a:p>
            <a:pPr>
              <a:lnSpc>
                <a:spcPts val="400"/>
              </a:lnSpc>
            </a:pPr>
            <a:r>
              <a:rPr lang="en-US" sz="800" b="0" dirty="0">
                <a:solidFill>
                  <a:schemeClr val="bg1"/>
                </a:solidFill>
              </a:rPr>
              <a:t>              - - 'arn:aws:s3:::'</a:t>
            </a:r>
          </a:p>
          <a:p>
            <a:pPr>
              <a:lnSpc>
                <a:spcPts val="400"/>
              </a:lnSpc>
            </a:pPr>
            <a:r>
              <a:rPr lang="en-US" sz="800" b="0" dirty="0">
                <a:solidFill>
                  <a:schemeClr val="bg1"/>
                </a:solidFill>
              </a:rPr>
              <a:t>                - !Ref Student00HugoSiteBucket</a:t>
            </a:r>
          </a:p>
          <a:p>
            <a:pPr>
              <a:lnSpc>
                <a:spcPts val="400"/>
              </a:lnSpc>
            </a:pPr>
            <a:r>
              <a:rPr lang="en-US" sz="800" b="0" dirty="0">
                <a:solidFill>
                  <a:schemeClr val="bg1"/>
                </a:solidFill>
              </a:rPr>
              <a:t>                - /*</a:t>
            </a:r>
          </a:p>
          <a:p>
            <a:pPr>
              <a:lnSpc>
                <a:spcPts val="400"/>
              </a:lnSpc>
            </a:pPr>
            <a:r>
              <a:rPr lang="en-US" sz="800" b="0" dirty="0">
                <a:solidFill>
                  <a:schemeClr val="bg1"/>
                </a:solidFill>
              </a:rPr>
              <a:t>      Bucket: !Ref Student00HugoSiteBucket</a:t>
            </a:r>
            <a:endParaRPr lang="en-US" sz="2000" b="0" dirty="0">
              <a:solidFill>
                <a:schemeClr val="bg1"/>
              </a:solidFill>
            </a:endParaRPr>
          </a:p>
        </p:txBody>
      </p:sp>
      <p:sp>
        <p:nvSpPr>
          <p:cNvPr id="6" name="Slide Number Placeholder 5"/>
          <p:cNvSpPr>
            <a:spLocks noGrp="1"/>
          </p:cNvSpPr>
          <p:nvPr>
            <p:ph type="sldNum" sz="quarter" idx="12"/>
          </p:nvPr>
        </p:nvSpPr>
        <p:spPr/>
        <p:txBody>
          <a:bodyPr/>
          <a:lstStyle/>
          <a:p>
            <a:fld id="{D99624C5-FDF6-4954-B8C3-64918F306FAA}" type="slidenum">
              <a:rPr lang="en-US" smtClean="0"/>
              <a:t>48</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
        <p:nvSpPr>
          <p:cNvPr id="8" name="Content Placeholder 6">
            <a:extLst>
              <a:ext uri="{FF2B5EF4-FFF2-40B4-BE49-F238E27FC236}">
                <a16:creationId xmlns:a16="http://schemas.microsoft.com/office/drawing/2014/main" id="{9E1F69AF-78CA-4964-9259-D56D312087DF}"/>
              </a:ext>
            </a:extLst>
          </p:cNvPr>
          <p:cNvSpPr txBox="1">
            <a:spLocks/>
          </p:cNvSpPr>
          <p:nvPr/>
        </p:nvSpPr>
        <p:spPr>
          <a:xfrm>
            <a:off x="2853193" y="1590261"/>
            <a:ext cx="8787517" cy="4515265"/>
          </a:xfrm>
          <a:prstGeom prst="rect">
            <a:avLst/>
          </a:prstGeom>
          <a:noFill/>
        </p:spPr>
        <p:txBody>
          <a:bodyPr vert="horz" lIns="91440" tIns="45720" rIns="91440" bIns="45720" rtlCol="0">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b="0" dirty="0"/>
              <a:t>We can mix CloudFormation syntax in with AWS SAM</a:t>
            </a:r>
          </a:p>
          <a:p>
            <a:r>
              <a:rPr lang="en-US" b="0" dirty="0"/>
              <a:t>We use that here to create a bucket and enable it for static hosting and configure the bucket policy all at once. This bucket is then referenced in our Events for our `</a:t>
            </a:r>
            <a:r>
              <a:rPr lang="en-US" b="0" dirty="0" err="1"/>
              <a:t>dynamo_stream</a:t>
            </a:r>
            <a:r>
              <a:rPr lang="en-US" b="0" dirty="0"/>
              <a:t>` function that processes updates.</a:t>
            </a:r>
          </a:p>
        </p:txBody>
      </p:sp>
    </p:spTree>
    <p:extLst>
      <p:ext uri="{BB962C8B-B14F-4D97-AF65-F5344CB8AC3E}">
        <p14:creationId xmlns:p14="http://schemas.microsoft.com/office/powerpoint/2010/main" val="279920191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278296"/>
            <a:ext cx="10831551" cy="1203962"/>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Our Application: </a:t>
            </a:r>
            <a:r>
              <a:rPr lang="en-US" b="1" dirty="0" err="1">
                <a:solidFill>
                  <a:schemeClr val="tx1"/>
                </a:solidFill>
                <a:latin typeface="Leelawadee UI Semilight" panose="020B0402040204020203" pitchFamily="34" charset="-34"/>
                <a:cs typeface="Leelawadee UI Semilight" panose="020B0402040204020203" pitchFamily="34" charset="-34"/>
              </a:rPr>
              <a:t>template.yaml</a:t>
            </a:r>
            <a:r>
              <a:rPr lang="en-US" b="1" dirty="0">
                <a:solidFill>
                  <a:schemeClr val="tx1"/>
                </a:solidFill>
                <a:latin typeface="Leelawadee UI Semilight" panose="020B0402040204020203" pitchFamily="34" charset="-34"/>
                <a:cs typeface="Leelawadee UI Semilight" panose="020B0402040204020203" pitchFamily="34" charset="-34"/>
              </a:rPr>
              <a:t> 	</a:t>
            </a:r>
            <a:r>
              <a:rPr lang="en-US" dirty="0">
                <a:solidFill>
                  <a:schemeClr val="bg1"/>
                </a:solidFill>
              </a:rPr>
              <a:t> 	</a:t>
            </a:r>
            <a:r>
              <a:rPr lang="en-US" dirty="0">
                <a:solidFill>
                  <a:schemeClr val="tx1"/>
                </a:solidFill>
              </a:rPr>
              <a:t>Student00HugoSiteBucket</a:t>
            </a:r>
            <a:endParaRPr lang="en-US" dirty="0">
              <a:solidFill>
                <a:schemeClr val="tx1"/>
              </a:solidFill>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idx="1"/>
          </p:nvPr>
        </p:nvSpPr>
        <p:spPr>
          <a:xfrm>
            <a:off x="609600" y="1590261"/>
            <a:ext cx="2189259" cy="4515265"/>
          </a:xfrm>
          <a:solidFill>
            <a:schemeClr val="tx1"/>
          </a:solidFill>
        </p:spPr>
        <p:txBody>
          <a:bodyPr>
            <a:noAutofit/>
          </a:bodyPr>
          <a:lstStyle/>
          <a:p>
            <a:pPr>
              <a:lnSpc>
                <a:spcPts val="600"/>
              </a:lnSpc>
            </a:pPr>
            <a:endParaRPr lang="en-US" sz="800" b="0" dirty="0">
              <a:solidFill>
                <a:schemeClr val="bg1"/>
              </a:solidFill>
            </a:endParaRPr>
          </a:p>
          <a:p>
            <a:pPr>
              <a:lnSpc>
                <a:spcPts val="400"/>
              </a:lnSpc>
            </a:pPr>
            <a:r>
              <a:rPr lang="en-US" sz="800" b="0" dirty="0">
                <a:solidFill>
                  <a:schemeClr val="bg1"/>
                </a:solidFill>
              </a:rPr>
              <a:t> Student00HugoSiteBucket:</a:t>
            </a:r>
          </a:p>
          <a:p>
            <a:pPr>
              <a:lnSpc>
                <a:spcPts val="400"/>
              </a:lnSpc>
            </a:pPr>
            <a:r>
              <a:rPr lang="en-US" sz="800" b="0" dirty="0">
                <a:solidFill>
                  <a:schemeClr val="bg1"/>
                </a:solidFill>
              </a:rPr>
              <a:t>    Type: AWS::S3::Bucket</a:t>
            </a:r>
          </a:p>
          <a:p>
            <a:pPr>
              <a:lnSpc>
                <a:spcPts val="400"/>
              </a:lnSpc>
            </a:pPr>
            <a:r>
              <a:rPr lang="en-US" sz="800" b="0" dirty="0">
                <a:solidFill>
                  <a:schemeClr val="bg1"/>
                </a:solidFill>
              </a:rPr>
              <a:t>    Properties:</a:t>
            </a:r>
          </a:p>
          <a:p>
            <a:pPr>
              <a:lnSpc>
                <a:spcPts val="400"/>
              </a:lnSpc>
            </a:pPr>
            <a:r>
              <a:rPr lang="en-US" sz="800" b="0" dirty="0">
                <a:solidFill>
                  <a:schemeClr val="bg1"/>
                </a:solidFill>
              </a:rPr>
              <a:t>      </a:t>
            </a:r>
            <a:r>
              <a:rPr lang="en-US" sz="800" b="0" dirty="0" err="1">
                <a:solidFill>
                  <a:schemeClr val="bg1"/>
                </a:solidFill>
              </a:rPr>
              <a:t>AccessControl</a:t>
            </a:r>
            <a:r>
              <a:rPr lang="en-US" sz="800" b="0" dirty="0">
                <a:solidFill>
                  <a:schemeClr val="bg1"/>
                </a:solidFill>
              </a:rPr>
              <a:t>: </a:t>
            </a:r>
            <a:r>
              <a:rPr lang="en-US" sz="800" b="0" dirty="0" err="1">
                <a:solidFill>
                  <a:schemeClr val="bg1"/>
                </a:solidFill>
              </a:rPr>
              <a:t>PublicRead</a:t>
            </a:r>
            <a:endParaRPr lang="en-US" sz="800" b="0" dirty="0">
              <a:solidFill>
                <a:schemeClr val="bg1"/>
              </a:solidFill>
            </a:endParaRPr>
          </a:p>
          <a:p>
            <a:pPr>
              <a:lnSpc>
                <a:spcPts val="400"/>
              </a:lnSpc>
            </a:pPr>
            <a:r>
              <a:rPr lang="en-US" sz="800" b="0" dirty="0">
                <a:solidFill>
                  <a:schemeClr val="bg1"/>
                </a:solidFill>
              </a:rPr>
              <a:t>      </a:t>
            </a:r>
            <a:r>
              <a:rPr lang="en-US" sz="800" b="0" dirty="0" err="1">
                <a:solidFill>
                  <a:schemeClr val="bg1"/>
                </a:solidFill>
              </a:rPr>
              <a:t>WebsiteConfiguration</a:t>
            </a:r>
            <a:r>
              <a:rPr lang="en-US" sz="800" b="0" dirty="0">
                <a:solidFill>
                  <a:schemeClr val="bg1"/>
                </a:solidFill>
              </a:rPr>
              <a:t>:</a:t>
            </a:r>
          </a:p>
          <a:p>
            <a:pPr>
              <a:lnSpc>
                <a:spcPts val="400"/>
              </a:lnSpc>
            </a:pPr>
            <a:r>
              <a:rPr lang="en-US" sz="800" b="0" dirty="0">
                <a:solidFill>
                  <a:schemeClr val="bg1"/>
                </a:solidFill>
              </a:rPr>
              <a:t>        </a:t>
            </a:r>
            <a:r>
              <a:rPr lang="en-US" sz="800" b="0" dirty="0" err="1">
                <a:solidFill>
                  <a:schemeClr val="bg1"/>
                </a:solidFill>
              </a:rPr>
              <a:t>IndexDocument</a:t>
            </a:r>
            <a:r>
              <a:rPr lang="en-US" sz="800" b="0" dirty="0">
                <a:solidFill>
                  <a:schemeClr val="bg1"/>
                </a:solidFill>
              </a:rPr>
              <a:t>: index.html</a:t>
            </a:r>
          </a:p>
          <a:p>
            <a:pPr>
              <a:lnSpc>
                <a:spcPts val="400"/>
              </a:lnSpc>
            </a:pPr>
            <a:r>
              <a:rPr lang="en-US" sz="800" b="0" dirty="0">
                <a:solidFill>
                  <a:schemeClr val="bg1"/>
                </a:solidFill>
              </a:rPr>
              <a:t>    </a:t>
            </a:r>
            <a:r>
              <a:rPr lang="en-US" sz="800" b="0" dirty="0" err="1">
                <a:solidFill>
                  <a:schemeClr val="bg1"/>
                </a:solidFill>
              </a:rPr>
              <a:t>DeletionPolicy</a:t>
            </a:r>
            <a:r>
              <a:rPr lang="en-US" sz="800" b="0" dirty="0">
                <a:solidFill>
                  <a:schemeClr val="bg1"/>
                </a:solidFill>
              </a:rPr>
              <a:t>: Retain</a:t>
            </a:r>
          </a:p>
          <a:p>
            <a:pPr>
              <a:lnSpc>
                <a:spcPts val="400"/>
              </a:lnSpc>
            </a:pPr>
            <a:r>
              <a:rPr lang="en-US" sz="800" b="0" dirty="0">
                <a:solidFill>
                  <a:schemeClr val="bg1"/>
                </a:solidFill>
              </a:rPr>
              <a:t>  </a:t>
            </a:r>
            <a:r>
              <a:rPr lang="en-US" sz="800" b="0" dirty="0" err="1">
                <a:solidFill>
                  <a:schemeClr val="bg1"/>
                </a:solidFill>
              </a:rPr>
              <a:t>BucketPolicy</a:t>
            </a:r>
            <a:r>
              <a:rPr lang="en-US" sz="800" b="0" dirty="0">
                <a:solidFill>
                  <a:schemeClr val="bg1"/>
                </a:solidFill>
              </a:rPr>
              <a:t>:</a:t>
            </a:r>
          </a:p>
          <a:p>
            <a:pPr>
              <a:lnSpc>
                <a:spcPts val="400"/>
              </a:lnSpc>
            </a:pPr>
            <a:r>
              <a:rPr lang="en-US" sz="800" b="0" dirty="0">
                <a:solidFill>
                  <a:schemeClr val="bg1"/>
                </a:solidFill>
              </a:rPr>
              <a:t>    Type: AWS::S3::</a:t>
            </a:r>
            <a:r>
              <a:rPr lang="en-US" sz="800" b="0" dirty="0" err="1">
                <a:solidFill>
                  <a:schemeClr val="bg1"/>
                </a:solidFill>
              </a:rPr>
              <a:t>BucketPolicy</a:t>
            </a:r>
            <a:endParaRPr lang="en-US" sz="800" b="0" dirty="0">
              <a:solidFill>
                <a:schemeClr val="bg1"/>
              </a:solidFill>
            </a:endParaRPr>
          </a:p>
          <a:p>
            <a:pPr>
              <a:lnSpc>
                <a:spcPts val="400"/>
              </a:lnSpc>
            </a:pPr>
            <a:r>
              <a:rPr lang="en-US" sz="800" b="0" dirty="0">
                <a:solidFill>
                  <a:schemeClr val="bg1"/>
                </a:solidFill>
              </a:rPr>
              <a:t>    Properties:</a:t>
            </a:r>
          </a:p>
          <a:p>
            <a:pPr>
              <a:lnSpc>
                <a:spcPts val="400"/>
              </a:lnSpc>
            </a:pPr>
            <a:r>
              <a:rPr lang="en-US" sz="800" b="0" dirty="0">
                <a:solidFill>
                  <a:schemeClr val="bg1"/>
                </a:solidFill>
              </a:rPr>
              <a:t>      </a:t>
            </a:r>
            <a:r>
              <a:rPr lang="en-US" sz="800" b="0" dirty="0" err="1">
                <a:solidFill>
                  <a:schemeClr val="bg1"/>
                </a:solidFill>
              </a:rPr>
              <a:t>PolicyDocument</a:t>
            </a:r>
            <a:r>
              <a:rPr lang="en-US" sz="800" b="0" dirty="0">
                <a:solidFill>
                  <a:schemeClr val="bg1"/>
                </a:solidFill>
              </a:rPr>
              <a:t>:</a:t>
            </a:r>
          </a:p>
          <a:p>
            <a:pPr>
              <a:lnSpc>
                <a:spcPts val="400"/>
              </a:lnSpc>
            </a:pPr>
            <a:r>
              <a:rPr lang="en-US" sz="800" b="0" dirty="0">
                <a:solidFill>
                  <a:schemeClr val="bg1"/>
                </a:solidFill>
              </a:rPr>
              <a:t>        Id: </a:t>
            </a:r>
            <a:r>
              <a:rPr lang="en-US" sz="800" b="0" dirty="0" err="1">
                <a:solidFill>
                  <a:schemeClr val="bg1"/>
                </a:solidFill>
              </a:rPr>
              <a:t>PublicHostingPolicy</a:t>
            </a:r>
            <a:endParaRPr lang="en-US" sz="800" b="0" dirty="0">
              <a:solidFill>
                <a:schemeClr val="bg1"/>
              </a:solidFill>
            </a:endParaRPr>
          </a:p>
          <a:p>
            <a:pPr>
              <a:lnSpc>
                <a:spcPts val="400"/>
              </a:lnSpc>
            </a:pPr>
            <a:r>
              <a:rPr lang="en-US" sz="800" b="0" dirty="0">
                <a:solidFill>
                  <a:schemeClr val="bg1"/>
                </a:solidFill>
              </a:rPr>
              <a:t>        Version: 2012-10-17</a:t>
            </a:r>
          </a:p>
          <a:p>
            <a:pPr>
              <a:lnSpc>
                <a:spcPts val="400"/>
              </a:lnSpc>
            </a:pPr>
            <a:r>
              <a:rPr lang="en-US" sz="800" b="0" dirty="0">
                <a:solidFill>
                  <a:schemeClr val="bg1"/>
                </a:solidFill>
              </a:rPr>
              <a:t>        Statement:</a:t>
            </a:r>
          </a:p>
          <a:p>
            <a:pPr>
              <a:lnSpc>
                <a:spcPts val="400"/>
              </a:lnSpc>
            </a:pPr>
            <a:r>
              <a:rPr lang="en-US" sz="800" b="0" dirty="0">
                <a:solidFill>
                  <a:schemeClr val="bg1"/>
                </a:solidFill>
              </a:rPr>
              <a:t>          - Sid: </a:t>
            </a:r>
            <a:r>
              <a:rPr lang="en-US" sz="800" b="0" dirty="0" err="1">
                <a:solidFill>
                  <a:schemeClr val="bg1"/>
                </a:solidFill>
              </a:rPr>
              <a:t>PublicReadForGetBucketObjects</a:t>
            </a:r>
            <a:endParaRPr lang="en-US" sz="800" b="0" dirty="0">
              <a:solidFill>
                <a:schemeClr val="bg1"/>
              </a:solidFill>
            </a:endParaRPr>
          </a:p>
          <a:p>
            <a:pPr>
              <a:lnSpc>
                <a:spcPts val="400"/>
              </a:lnSpc>
            </a:pPr>
            <a:r>
              <a:rPr lang="en-US" sz="800" b="0" dirty="0">
                <a:solidFill>
                  <a:schemeClr val="bg1"/>
                </a:solidFill>
              </a:rPr>
              <a:t>            Effect: Allow</a:t>
            </a:r>
          </a:p>
          <a:p>
            <a:pPr>
              <a:lnSpc>
                <a:spcPts val="400"/>
              </a:lnSpc>
            </a:pPr>
            <a:r>
              <a:rPr lang="en-US" sz="800" b="0" dirty="0">
                <a:solidFill>
                  <a:schemeClr val="bg1"/>
                </a:solidFill>
              </a:rPr>
              <a:t>            Principal: '*'</a:t>
            </a:r>
          </a:p>
          <a:p>
            <a:pPr>
              <a:lnSpc>
                <a:spcPts val="400"/>
              </a:lnSpc>
            </a:pPr>
            <a:r>
              <a:rPr lang="en-US" sz="800" b="0" dirty="0">
                <a:solidFill>
                  <a:schemeClr val="bg1"/>
                </a:solidFill>
              </a:rPr>
              <a:t>            Action: 's3:GetObject'</a:t>
            </a:r>
          </a:p>
          <a:p>
            <a:pPr>
              <a:lnSpc>
                <a:spcPts val="400"/>
              </a:lnSpc>
            </a:pPr>
            <a:r>
              <a:rPr lang="en-US" sz="800" b="0" dirty="0">
                <a:solidFill>
                  <a:schemeClr val="bg1"/>
                </a:solidFill>
              </a:rPr>
              <a:t>            Resource: !Join </a:t>
            </a:r>
          </a:p>
          <a:p>
            <a:pPr>
              <a:lnSpc>
                <a:spcPts val="400"/>
              </a:lnSpc>
            </a:pPr>
            <a:r>
              <a:rPr lang="en-US" sz="800" b="0" dirty="0">
                <a:solidFill>
                  <a:schemeClr val="bg1"/>
                </a:solidFill>
              </a:rPr>
              <a:t>              - ''</a:t>
            </a:r>
          </a:p>
          <a:p>
            <a:pPr>
              <a:lnSpc>
                <a:spcPts val="400"/>
              </a:lnSpc>
            </a:pPr>
            <a:r>
              <a:rPr lang="en-US" sz="800" b="0" dirty="0">
                <a:solidFill>
                  <a:schemeClr val="bg1"/>
                </a:solidFill>
              </a:rPr>
              <a:t>              - - 'arn:aws:s3:::'</a:t>
            </a:r>
          </a:p>
          <a:p>
            <a:pPr>
              <a:lnSpc>
                <a:spcPts val="400"/>
              </a:lnSpc>
            </a:pPr>
            <a:r>
              <a:rPr lang="en-US" sz="800" b="0" dirty="0">
                <a:solidFill>
                  <a:schemeClr val="bg1"/>
                </a:solidFill>
              </a:rPr>
              <a:t>                - !Ref Student00HugoSiteBucket</a:t>
            </a:r>
          </a:p>
          <a:p>
            <a:pPr>
              <a:lnSpc>
                <a:spcPts val="400"/>
              </a:lnSpc>
            </a:pPr>
            <a:r>
              <a:rPr lang="en-US" sz="800" b="0" dirty="0">
                <a:solidFill>
                  <a:schemeClr val="bg1"/>
                </a:solidFill>
              </a:rPr>
              <a:t>                - /*</a:t>
            </a:r>
          </a:p>
          <a:p>
            <a:pPr>
              <a:lnSpc>
                <a:spcPts val="400"/>
              </a:lnSpc>
            </a:pPr>
            <a:r>
              <a:rPr lang="en-US" sz="800" b="0" dirty="0">
                <a:solidFill>
                  <a:schemeClr val="bg1"/>
                </a:solidFill>
              </a:rPr>
              <a:t>      Bucket: !Ref Student00HugoSiteBucket</a:t>
            </a:r>
            <a:endParaRPr lang="en-US" sz="2000" b="0" dirty="0">
              <a:solidFill>
                <a:schemeClr val="bg1"/>
              </a:solidFill>
            </a:endParaRPr>
          </a:p>
        </p:txBody>
      </p:sp>
      <p:sp>
        <p:nvSpPr>
          <p:cNvPr id="6" name="Slide Number Placeholder 5"/>
          <p:cNvSpPr>
            <a:spLocks noGrp="1"/>
          </p:cNvSpPr>
          <p:nvPr>
            <p:ph type="sldNum" sz="quarter" idx="12"/>
          </p:nvPr>
        </p:nvSpPr>
        <p:spPr/>
        <p:txBody>
          <a:bodyPr/>
          <a:lstStyle/>
          <a:p>
            <a:fld id="{D99624C5-FDF6-4954-B8C3-64918F306FAA}" type="slidenum">
              <a:rPr lang="en-US" smtClean="0"/>
              <a:t>49</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
        <p:nvSpPr>
          <p:cNvPr id="8" name="Content Placeholder 6">
            <a:extLst>
              <a:ext uri="{FF2B5EF4-FFF2-40B4-BE49-F238E27FC236}">
                <a16:creationId xmlns:a16="http://schemas.microsoft.com/office/drawing/2014/main" id="{9E1F69AF-78CA-4964-9259-D56D312087DF}"/>
              </a:ext>
            </a:extLst>
          </p:cNvPr>
          <p:cNvSpPr txBox="1">
            <a:spLocks/>
          </p:cNvSpPr>
          <p:nvPr/>
        </p:nvSpPr>
        <p:spPr>
          <a:xfrm>
            <a:off x="2853193" y="1590261"/>
            <a:ext cx="8787517" cy="4515265"/>
          </a:xfrm>
          <a:prstGeom prst="rect">
            <a:avLst/>
          </a:prstGeom>
          <a:noFill/>
        </p:spPr>
        <p:txBody>
          <a:bodyPr vert="horz" lIns="91440" tIns="45720" rIns="91440" bIns="45720" rtlCol="0">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b="0" dirty="0"/>
              <a:t>We can mix CloudFormation syntax in with AWS SAM</a:t>
            </a:r>
          </a:p>
          <a:p>
            <a:r>
              <a:rPr lang="en-US" b="0" dirty="0"/>
              <a:t>We use that here to create a bucket and enable it for static hosting and configure the bucket policy all at once. This bucket is then referenced in our environment variable mapping for the `</a:t>
            </a:r>
            <a:r>
              <a:rPr lang="en-US" b="0" dirty="0" err="1"/>
              <a:t>github_webhook</a:t>
            </a:r>
            <a:r>
              <a:rPr lang="en-US" b="0" dirty="0"/>
              <a:t>` function to upload our site to it.</a:t>
            </a:r>
          </a:p>
        </p:txBody>
      </p:sp>
    </p:spTree>
    <p:extLst>
      <p:ext uri="{BB962C8B-B14F-4D97-AF65-F5344CB8AC3E}">
        <p14:creationId xmlns:p14="http://schemas.microsoft.com/office/powerpoint/2010/main" val="498246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5</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6096000"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Day 2: </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Objectives</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Discuss the trade offs of complexity vs responsibility and why serverless frameworks are critical for large applications.</a:t>
            </a:r>
          </a:p>
          <a:p>
            <a:r>
              <a:rPr lang="en-US" sz="1800" b="0" dirty="0">
                <a:latin typeface="Nirmala UI Semilight" panose="020B0402040204020203" pitchFamily="34" charset="0"/>
                <a:cs typeface="Nirmala UI Semilight" panose="020B0402040204020203" pitchFamily="34" charset="0"/>
              </a:rPr>
              <a:t>We will be talking about why we need serverless frameworks, the value they add and which two are the most popular currently.</a:t>
            </a:r>
          </a:p>
          <a:p>
            <a:r>
              <a:rPr lang="en-US" sz="1800" b="0" dirty="0">
                <a:latin typeface="Nirmala UI Semilight" panose="020B0402040204020203" pitchFamily="34" charset="0"/>
                <a:cs typeface="Nirmala UI Semilight" panose="020B0402040204020203" pitchFamily="34" charset="0"/>
              </a:rPr>
              <a:t>The AWS SAM (Serverless Application Model) framework , and we’ll use it to build, deploy, test and debug the same application from yesterday.</a:t>
            </a:r>
          </a:p>
          <a:p>
            <a:r>
              <a:rPr lang="en-US" sz="1800" b="0" dirty="0">
                <a:latin typeface="Nirmala UI Semilight" panose="020B0402040204020203" pitchFamily="34" charset="0"/>
                <a:cs typeface="Nirmala UI Semilight" panose="020B0402040204020203" pitchFamily="34" charset="0"/>
              </a:rPr>
              <a:t>The Serverless Framework from Serverless Inc. It’s a provider agnostic framework that we will use to build, deploy, test and debug the same application from yesterday.</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8813029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278296"/>
            <a:ext cx="10831551" cy="1203962"/>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Our Application: </a:t>
            </a:r>
            <a:r>
              <a:rPr lang="en-US" b="1" dirty="0" err="1">
                <a:solidFill>
                  <a:schemeClr val="tx1"/>
                </a:solidFill>
                <a:latin typeface="Leelawadee UI Semilight" panose="020B0402040204020203" pitchFamily="34" charset="-34"/>
                <a:cs typeface="Leelawadee UI Semilight" panose="020B0402040204020203" pitchFamily="34" charset="-34"/>
              </a:rPr>
              <a:t>template.yaml</a:t>
            </a:r>
            <a:r>
              <a:rPr lang="en-US" b="1" dirty="0">
                <a:solidFill>
                  <a:schemeClr val="tx1"/>
                </a:solidFill>
                <a:latin typeface="Leelawadee UI Semilight" panose="020B0402040204020203" pitchFamily="34" charset="-34"/>
                <a:cs typeface="Leelawadee UI Semilight" panose="020B0402040204020203" pitchFamily="34" charset="-34"/>
              </a:rPr>
              <a:t> 	</a:t>
            </a:r>
            <a:r>
              <a:rPr lang="en-US" dirty="0">
                <a:solidFill>
                  <a:schemeClr val="bg1"/>
                </a:solidFill>
              </a:rPr>
              <a:t> 	</a:t>
            </a:r>
            <a:r>
              <a:rPr lang="en-US" dirty="0">
                <a:solidFill>
                  <a:schemeClr val="tx1"/>
                </a:solidFill>
              </a:rPr>
              <a:t>Student00HugoSiteBucket</a:t>
            </a:r>
            <a:endParaRPr lang="en-US" dirty="0">
              <a:solidFill>
                <a:schemeClr val="tx1"/>
              </a:solidFill>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idx="1"/>
          </p:nvPr>
        </p:nvSpPr>
        <p:spPr>
          <a:xfrm>
            <a:off x="609601" y="1590262"/>
            <a:ext cx="5131242" cy="1781092"/>
          </a:xfrm>
          <a:solidFill>
            <a:schemeClr val="tx1"/>
          </a:solidFill>
        </p:spPr>
        <p:txBody>
          <a:bodyPr>
            <a:noAutofit/>
          </a:bodyPr>
          <a:lstStyle/>
          <a:p>
            <a:pPr>
              <a:lnSpc>
                <a:spcPts val="600"/>
              </a:lnSpc>
            </a:pPr>
            <a:r>
              <a:rPr lang="en-US" sz="800" b="0" dirty="0">
                <a:solidFill>
                  <a:schemeClr val="bg1"/>
                </a:solidFill>
              </a:rPr>
              <a:t>Outputs:</a:t>
            </a:r>
          </a:p>
          <a:p>
            <a:pPr>
              <a:lnSpc>
                <a:spcPts val="600"/>
              </a:lnSpc>
            </a:pPr>
            <a:r>
              <a:rPr lang="en-US" sz="800" b="0" dirty="0">
                <a:solidFill>
                  <a:schemeClr val="bg1"/>
                </a:solidFill>
              </a:rPr>
              <a:t>  </a:t>
            </a:r>
            <a:r>
              <a:rPr lang="en-US" sz="800" b="0" dirty="0" err="1">
                <a:solidFill>
                  <a:schemeClr val="bg1"/>
                </a:solidFill>
              </a:rPr>
              <a:t>HugoBlogWebhook</a:t>
            </a:r>
            <a:r>
              <a:rPr lang="en-US" sz="800" b="0" dirty="0">
                <a:solidFill>
                  <a:schemeClr val="bg1"/>
                </a:solidFill>
              </a:rPr>
              <a:t>:</a:t>
            </a:r>
          </a:p>
          <a:p>
            <a:pPr>
              <a:lnSpc>
                <a:spcPts val="600"/>
              </a:lnSpc>
            </a:pPr>
            <a:r>
              <a:rPr lang="en-US" sz="800" b="0" dirty="0">
                <a:solidFill>
                  <a:schemeClr val="bg1"/>
                </a:solidFill>
              </a:rPr>
              <a:t>    Description: "API Gateway endpoint URL for Prod stage for Hugo static site </a:t>
            </a:r>
            <a:r>
              <a:rPr lang="en-US" sz="800" b="0" dirty="0" err="1">
                <a:solidFill>
                  <a:schemeClr val="bg1"/>
                </a:solidFill>
              </a:rPr>
              <a:t>github</a:t>
            </a:r>
            <a:r>
              <a:rPr lang="en-US" sz="800" b="0" dirty="0">
                <a:solidFill>
                  <a:schemeClr val="bg1"/>
                </a:solidFill>
              </a:rPr>
              <a:t> webhook"</a:t>
            </a:r>
          </a:p>
          <a:p>
            <a:pPr>
              <a:lnSpc>
                <a:spcPts val="600"/>
              </a:lnSpc>
            </a:pPr>
            <a:r>
              <a:rPr lang="en-US" sz="800" b="0" dirty="0">
                <a:solidFill>
                  <a:schemeClr val="bg1"/>
                </a:solidFill>
              </a:rPr>
              <a:t>    Value: !Sub "https://${</a:t>
            </a:r>
            <a:r>
              <a:rPr lang="en-US" sz="800" b="0" dirty="0" err="1">
                <a:solidFill>
                  <a:schemeClr val="bg1"/>
                </a:solidFill>
              </a:rPr>
              <a:t>ServerlessRestApi</a:t>
            </a:r>
            <a:r>
              <a:rPr lang="en-US" sz="800" b="0" dirty="0">
                <a:solidFill>
                  <a:schemeClr val="bg1"/>
                </a:solidFill>
              </a:rPr>
              <a:t>}.execute-</a:t>
            </a:r>
            <a:r>
              <a:rPr lang="en-US" sz="800" b="0" dirty="0" err="1">
                <a:solidFill>
                  <a:schemeClr val="bg1"/>
                </a:solidFill>
              </a:rPr>
              <a:t>api</a:t>
            </a:r>
            <a:r>
              <a:rPr lang="en-US" sz="800" b="0" dirty="0">
                <a:solidFill>
                  <a:schemeClr val="bg1"/>
                </a:solidFill>
              </a:rPr>
              <a:t>.${AWS::Region}.amazonaws.com/Prod/webhook/"</a:t>
            </a:r>
          </a:p>
          <a:p>
            <a:pPr>
              <a:lnSpc>
                <a:spcPts val="600"/>
              </a:lnSpc>
            </a:pPr>
            <a:r>
              <a:rPr lang="en-US" sz="800" b="0" dirty="0">
                <a:solidFill>
                  <a:schemeClr val="bg1"/>
                </a:solidFill>
              </a:rPr>
              <a:t>  </a:t>
            </a:r>
            <a:r>
              <a:rPr lang="en-US" sz="800" b="0" dirty="0" err="1">
                <a:solidFill>
                  <a:schemeClr val="bg1"/>
                </a:solidFill>
              </a:rPr>
              <a:t>HugoBlogComments</a:t>
            </a:r>
            <a:r>
              <a:rPr lang="en-US" sz="800" b="0" dirty="0">
                <a:solidFill>
                  <a:schemeClr val="bg1"/>
                </a:solidFill>
              </a:rPr>
              <a:t>:</a:t>
            </a:r>
          </a:p>
          <a:p>
            <a:pPr>
              <a:lnSpc>
                <a:spcPts val="600"/>
              </a:lnSpc>
            </a:pPr>
            <a:r>
              <a:rPr lang="en-US" sz="800" b="0" dirty="0">
                <a:solidFill>
                  <a:schemeClr val="bg1"/>
                </a:solidFill>
              </a:rPr>
              <a:t>    Description: "API Gateway endpoint URL for Prod stage for Hugo static site </a:t>
            </a:r>
            <a:r>
              <a:rPr lang="en-US" sz="800" b="0" dirty="0" err="1">
                <a:solidFill>
                  <a:schemeClr val="bg1"/>
                </a:solidFill>
              </a:rPr>
              <a:t>github</a:t>
            </a:r>
            <a:r>
              <a:rPr lang="en-US" sz="800" b="0" dirty="0">
                <a:solidFill>
                  <a:schemeClr val="bg1"/>
                </a:solidFill>
              </a:rPr>
              <a:t> webhook"</a:t>
            </a:r>
          </a:p>
          <a:p>
            <a:pPr>
              <a:lnSpc>
                <a:spcPts val="600"/>
              </a:lnSpc>
            </a:pPr>
            <a:r>
              <a:rPr lang="en-US" sz="800" b="0" dirty="0">
                <a:solidFill>
                  <a:schemeClr val="bg1"/>
                </a:solidFill>
              </a:rPr>
              <a:t>    Value: !Sub "https://${</a:t>
            </a:r>
            <a:r>
              <a:rPr lang="en-US" sz="800" b="0" dirty="0" err="1">
                <a:solidFill>
                  <a:schemeClr val="bg1"/>
                </a:solidFill>
              </a:rPr>
              <a:t>ServerlessRestApi</a:t>
            </a:r>
            <a:r>
              <a:rPr lang="en-US" sz="800" b="0" dirty="0">
                <a:solidFill>
                  <a:schemeClr val="bg1"/>
                </a:solidFill>
              </a:rPr>
              <a:t>}.execute-</a:t>
            </a:r>
            <a:r>
              <a:rPr lang="en-US" sz="800" b="0" dirty="0" err="1">
                <a:solidFill>
                  <a:schemeClr val="bg1"/>
                </a:solidFill>
              </a:rPr>
              <a:t>api</a:t>
            </a:r>
            <a:r>
              <a:rPr lang="en-US" sz="800" b="0" dirty="0">
                <a:solidFill>
                  <a:schemeClr val="bg1"/>
                </a:solidFill>
              </a:rPr>
              <a:t>.${AWS::Region}.amazonaws.com/Prod/comments/"</a:t>
            </a:r>
          </a:p>
          <a:p>
            <a:pPr>
              <a:lnSpc>
                <a:spcPts val="600"/>
              </a:lnSpc>
            </a:pPr>
            <a:r>
              <a:rPr lang="en-US" sz="800" b="0" dirty="0">
                <a:solidFill>
                  <a:schemeClr val="bg1"/>
                </a:solidFill>
              </a:rPr>
              <a:t>  Student00GithubWebhookSAM:</a:t>
            </a:r>
          </a:p>
          <a:p>
            <a:pPr>
              <a:lnSpc>
                <a:spcPts val="600"/>
              </a:lnSpc>
            </a:pPr>
            <a:r>
              <a:rPr lang="en-US" sz="800" b="0" dirty="0">
                <a:solidFill>
                  <a:schemeClr val="bg1"/>
                </a:solidFill>
              </a:rPr>
              <a:t>    Description: "</a:t>
            </a:r>
            <a:r>
              <a:rPr lang="en-US" sz="800" b="0" dirty="0" err="1">
                <a:solidFill>
                  <a:schemeClr val="bg1"/>
                </a:solidFill>
              </a:rPr>
              <a:t>GithubWebhook</a:t>
            </a:r>
            <a:r>
              <a:rPr lang="en-US" sz="800" b="0" dirty="0">
                <a:solidFill>
                  <a:schemeClr val="bg1"/>
                </a:solidFill>
              </a:rPr>
              <a:t> Lambda Function ARN"</a:t>
            </a:r>
          </a:p>
          <a:p>
            <a:pPr>
              <a:lnSpc>
                <a:spcPts val="600"/>
              </a:lnSpc>
            </a:pPr>
            <a:r>
              <a:rPr lang="en-US" sz="800" b="0" dirty="0">
                <a:solidFill>
                  <a:schemeClr val="bg1"/>
                </a:solidFill>
              </a:rPr>
              <a:t>    Value: !</a:t>
            </a:r>
            <a:r>
              <a:rPr lang="en-US" sz="800" b="0" dirty="0" err="1">
                <a:solidFill>
                  <a:schemeClr val="bg1"/>
                </a:solidFill>
              </a:rPr>
              <a:t>GetAtt</a:t>
            </a:r>
            <a:r>
              <a:rPr lang="en-US" sz="800" b="0" dirty="0">
                <a:solidFill>
                  <a:schemeClr val="bg1"/>
                </a:solidFill>
              </a:rPr>
              <a:t> Student00GithubWebhookSAM.Arn</a:t>
            </a:r>
          </a:p>
        </p:txBody>
      </p:sp>
      <p:sp>
        <p:nvSpPr>
          <p:cNvPr id="6" name="Slide Number Placeholder 5"/>
          <p:cNvSpPr>
            <a:spLocks noGrp="1"/>
          </p:cNvSpPr>
          <p:nvPr>
            <p:ph type="sldNum" sz="quarter" idx="12"/>
          </p:nvPr>
        </p:nvSpPr>
        <p:spPr/>
        <p:txBody>
          <a:bodyPr/>
          <a:lstStyle/>
          <a:p>
            <a:fld id="{D99624C5-FDF6-4954-B8C3-64918F306FAA}" type="slidenum">
              <a:rPr lang="en-US" smtClean="0"/>
              <a:t>50</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
        <p:nvSpPr>
          <p:cNvPr id="8" name="Content Placeholder 6">
            <a:extLst>
              <a:ext uri="{FF2B5EF4-FFF2-40B4-BE49-F238E27FC236}">
                <a16:creationId xmlns:a16="http://schemas.microsoft.com/office/drawing/2014/main" id="{9E1F69AF-78CA-4964-9259-D56D312087DF}"/>
              </a:ext>
            </a:extLst>
          </p:cNvPr>
          <p:cNvSpPr txBox="1">
            <a:spLocks/>
          </p:cNvSpPr>
          <p:nvPr/>
        </p:nvSpPr>
        <p:spPr>
          <a:xfrm>
            <a:off x="609601" y="3486647"/>
            <a:ext cx="11031110" cy="2618879"/>
          </a:xfrm>
          <a:prstGeom prst="rect">
            <a:avLst/>
          </a:prstGeom>
          <a:noFill/>
        </p:spPr>
        <p:txBody>
          <a:bodyPr vert="horz" lIns="91440" tIns="45720" rIns="91440" bIns="45720" rtlCol="0">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b="0" dirty="0"/>
              <a:t>We can specify what `Outputs` are shown in the CloudFormation stack information. We can use this to easily reference and setup our new API endpoints for the Webhook, and our new HTML bucket location. We can also get these via the command line.</a:t>
            </a:r>
          </a:p>
          <a:p>
            <a:endParaRPr lang="en-US" b="0" dirty="0"/>
          </a:p>
          <a:p>
            <a:r>
              <a:rPr lang="en-US" b="0" dirty="0" err="1"/>
              <a:t>aws</a:t>
            </a:r>
            <a:r>
              <a:rPr lang="en-US" b="0" dirty="0"/>
              <a:t> </a:t>
            </a:r>
            <a:r>
              <a:rPr lang="en-US" b="0" dirty="0" err="1"/>
              <a:t>cloudformation</a:t>
            </a:r>
            <a:r>
              <a:rPr lang="en-US" b="0" dirty="0"/>
              <a:t> describe-stacks --stack-name your-stack-name \</a:t>
            </a:r>
          </a:p>
          <a:p>
            <a:r>
              <a:rPr lang="en-US" b="0" dirty="0"/>
              <a:t>--query 'Stacks[].Outputs[]' --output table </a:t>
            </a:r>
          </a:p>
          <a:p>
            <a:r>
              <a:rPr lang="en-US" b="0" dirty="0"/>
              <a:t>(This is in the Readme as well)</a:t>
            </a:r>
          </a:p>
        </p:txBody>
      </p:sp>
      <p:sp>
        <p:nvSpPr>
          <p:cNvPr id="9" name="Content Placeholder 6">
            <a:extLst>
              <a:ext uri="{FF2B5EF4-FFF2-40B4-BE49-F238E27FC236}">
                <a16:creationId xmlns:a16="http://schemas.microsoft.com/office/drawing/2014/main" id="{D66D6CF7-FF31-4D11-9A35-785188BDFE77}"/>
              </a:ext>
            </a:extLst>
          </p:cNvPr>
          <p:cNvSpPr txBox="1">
            <a:spLocks/>
          </p:cNvSpPr>
          <p:nvPr/>
        </p:nvSpPr>
        <p:spPr>
          <a:xfrm>
            <a:off x="5740843" y="1590261"/>
            <a:ext cx="5131242" cy="1781092"/>
          </a:xfrm>
          <a:prstGeom prst="rect">
            <a:avLst/>
          </a:prstGeom>
          <a:solidFill>
            <a:schemeClr val="tx1"/>
          </a:solidFill>
        </p:spPr>
        <p:txBody>
          <a:bodyPr vert="horz" lIns="91440" tIns="45720" rIns="91440" bIns="45720" rtlCol="0">
            <a:noAutofit/>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pPr>
              <a:lnSpc>
                <a:spcPts val="600"/>
              </a:lnSpc>
            </a:pPr>
            <a:r>
              <a:rPr lang="en-US" sz="800" b="0" dirty="0">
                <a:solidFill>
                  <a:schemeClr val="bg1"/>
                </a:solidFill>
              </a:rPr>
              <a:t>Student00CommentsPostSAM:</a:t>
            </a:r>
          </a:p>
          <a:p>
            <a:pPr>
              <a:lnSpc>
                <a:spcPts val="600"/>
              </a:lnSpc>
            </a:pPr>
            <a:r>
              <a:rPr lang="en-US" sz="800" b="0" dirty="0">
                <a:solidFill>
                  <a:schemeClr val="bg1"/>
                </a:solidFill>
              </a:rPr>
              <a:t>    Description: "</a:t>
            </a:r>
            <a:r>
              <a:rPr lang="en-US" sz="800" b="0" dirty="0" err="1">
                <a:solidFill>
                  <a:schemeClr val="bg1"/>
                </a:solidFill>
              </a:rPr>
              <a:t>CommentsPost</a:t>
            </a:r>
            <a:r>
              <a:rPr lang="en-US" sz="800" b="0" dirty="0">
                <a:solidFill>
                  <a:schemeClr val="bg1"/>
                </a:solidFill>
              </a:rPr>
              <a:t> Lambda Function ARN"</a:t>
            </a:r>
          </a:p>
          <a:p>
            <a:pPr>
              <a:lnSpc>
                <a:spcPts val="600"/>
              </a:lnSpc>
            </a:pPr>
            <a:r>
              <a:rPr lang="en-US" sz="800" b="0" dirty="0">
                <a:solidFill>
                  <a:schemeClr val="bg1"/>
                </a:solidFill>
              </a:rPr>
              <a:t>    Value: !</a:t>
            </a:r>
            <a:r>
              <a:rPr lang="en-US" sz="800" b="0" dirty="0" err="1">
                <a:solidFill>
                  <a:schemeClr val="bg1"/>
                </a:solidFill>
              </a:rPr>
              <a:t>GetAtt</a:t>
            </a:r>
            <a:r>
              <a:rPr lang="en-US" sz="800" b="0" dirty="0">
                <a:solidFill>
                  <a:schemeClr val="bg1"/>
                </a:solidFill>
              </a:rPr>
              <a:t> Student00CommentsPostSAM.Arn</a:t>
            </a:r>
          </a:p>
          <a:p>
            <a:pPr>
              <a:lnSpc>
                <a:spcPts val="600"/>
              </a:lnSpc>
            </a:pPr>
            <a:r>
              <a:rPr lang="en-US" sz="800" b="0" dirty="0">
                <a:solidFill>
                  <a:schemeClr val="bg1"/>
                </a:solidFill>
              </a:rPr>
              <a:t>  Student00CommentsGetSAM:</a:t>
            </a:r>
          </a:p>
          <a:p>
            <a:pPr>
              <a:lnSpc>
                <a:spcPts val="600"/>
              </a:lnSpc>
            </a:pPr>
            <a:r>
              <a:rPr lang="en-US" sz="800" b="0" dirty="0">
                <a:solidFill>
                  <a:schemeClr val="bg1"/>
                </a:solidFill>
              </a:rPr>
              <a:t>    Description: "</a:t>
            </a:r>
            <a:r>
              <a:rPr lang="en-US" sz="800" b="0" dirty="0" err="1">
                <a:solidFill>
                  <a:schemeClr val="bg1"/>
                </a:solidFill>
              </a:rPr>
              <a:t>CommentsGet</a:t>
            </a:r>
            <a:r>
              <a:rPr lang="en-US" sz="800" b="0" dirty="0">
                <a:solidFill>
                  <a:schemeClr val="bg1"/>
                </a:solidFill>
              </a:rPr>
              <a:t> Lambda Function ARN"</a:t>
            </a:r>
          </a:p>
          <a:p>
            <a:pPr>
              <a:lnSpc>
                <a:spcPts val="600"/>
              </a:lnSpc>
            </a:pPr>
            <a:r>
              <a:rPr lang="en-US" sz="800" b="0" dirty="0">
                <a:solidFill>
                  <a:schemeClr val="bg1"/>
                </a:solidFill>
              </a:rPr>
              <a:t>    Value: !</a:t>
            </a:r>
            <a:r>
              <a:rPr lang="en-US" sz="800" b="0" dirty="0" err="1">
                <a:solidFill>
                  <a:schemeClr val="bg1"/>
                </a:solidFill>
              </a:rPr>
              <a:t>GetAtt</a:t>
            </a:r>
            <a:r>
              <a:rPr lang="en-US" sz="800" b="0" dirty="0">
                <a:solidFill>
                  <a:schemeClr val="bg1"/>
                </a:solidFill>
              </a:rPr>
              <a:t> Student00CommentsGetSAM.Arn</a:t>
            </a:r>
          </a:p>
          <a:p>
            <a:pPr>
              <a:lnSpc>
                <a:spcPts val="600"/>
              </a:lnSpc>
            </a:pPr>
            <a:r>
              <a:rPr lang="en-US" sz="800" b="0" dirty="0">
                <a:solidFill>
                  <a:schemeClr val="bg1"/>
                </a:solidFill>
              </a:rPr>
              <a:t>  </a:t>
            </a:r>
            <a:r>
              <a:rPr lang="en-US" sz="800" b="0" dirty="0" err="1">
                <a:solidFill>
                  <a:schemeClr val="bg1"/>
                </a:solidFill>
              </a:rPr>
              <a:t>WebsiteURL</a:t>
            </a:r>
            <a:r>
              <a:rPr lang="en-US" sz="800" b="0" dirty="0">
                <a:solidFill>
                  <a:schemeClr val="bg1"/>
                </a:solidFill>
              </a:rPr>
              <a:t>:</a:t>
            </a:r>
          </a:p>
          <a:p>
            <a:pPr>
              <a:lnSpc>
                <a:spcPts val="600"/>
              </a:lnSpc>
            </a:pPr>
            <a:r>
              <a:rPr lang="en-US" sz="800" b="0" dirty="0">
                <a:solidFill>
                  <a:schemeClr val="bg1"/>
                </a:solidFill>
              </a:rPr>
              <a:t>    Value: !</a:t>
            </a:r>
            <a:r>
              <a:rPr lang="en-US" sz="800" b="0" dirty="0" err="1">
                <a:solidFill>
                  <a:schemeClr val="bg1"/>
                </a:solidFill>
              </a:rPr>
              <a:t>GetAtt</a:t>
            </a:r>
            <a:r>
              <a:rPr lang="en-US" sz="800" b="0" dirty="0">
                <a:solidFill>
                  <a:schemeClr val="bg1"/>
                </a:solidFill>
              </a:rPr>
              <a:t> </a:t>
            </a:r>
          </a:p>
          <a:p>
            <a:pPr>
              <a:lnSpc>
                <a:spcPts val="600"/>
              </a:lnSpc>
            </a:pPr>
            <a:r>
              <a:rPr lang="en-US" sz="800" b="0" dirty="0">
                <a:solidFill>
                  <a:schemeClr val="bg1"/>
                </a:solidFill>
              </a:rPr>
              <a:t>      - Student00HugoSiteBucket</a:t>
            </a:r>
          </a:p>
          <a:p>
            <a:pPr>
              <a:lnSpc>
                <a:spcPts val="600"/>
              </a:lnSpc>
            </a:pPr>
            <a:r>
              <a:rPr lang="en-US" sz="800" b="0" dirty="0">
                <a:solidFill>
                  <a:schemeClr val="bg1"/>
                </a:solidFill>
              </a:rPr>
              <a:t>      - </a:t>
            </a:r>
            <a:r>
              <a:rPr lang="en-US" sz="800" b="0" dirty="0" err="1">
                <a:solidFill>
                  <a:schemeClr val="bg1"/>
                </a:solidFill>
              </a:rPr>
              <a:t>WebsiteURL</a:t>
            </a:r>
            <a:endParaRPr lang="en-US" sz="800" b="0" dirty="0">
              <a:solidFill>
                <a:schemeClr val="bg1"/>
              </a:solidFill>
            </a:endParaRPr>
          </a:p>
          <a:p>
            <a:pPr>
              <a:lnSpc>
                <a:spcPts val="600"/>
              </a:lnSpc>
            </a:pPr>
            <a:r>
              <a:rPr lang="en-US" sz="800" b="0" dirty="0">
                <a:solidFill>
                  <a:schemeClr val="bg1"/>
                </a:solidFill>
              </a:rPr>
              <a:t>    Description: URL for website hosted on S3</a:t>
            </a:r>
            <a:endParaRPr lang="en-US" sz="800" dirty="0"/>
          </a:p>
        </p:txBody>
      </p:sp>
    </p:spTree>
    <p:extLst>
      <p:ext uri="{BB962C8B-B14F-4D97-AF65-F5344CB8AC3E}">
        <p14:creationId xmlns:p14="http://schemas.microsoft.com/office/powerpoint/2010/main" val="16394916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2E35A9-7ADE-4DD4-80AF-4E395BBEFC97}"/>
              </a:ext>
            </a:extLst>
          </p:cNvPr>
          <p:cNvSpPr>
            <a:spLocks noGrp="1"/>
          </p:cNvSpPr>
          <p:nvPr>
            <p:ph type="body" sz="quarter" idx="10"/>
          </p:nvPr>
        </p:nvSpPr>
        <p:spPr/>
        <p:txBody>
          <a:bodyPr/>
          <a:lstStyle/>
          <a:p>
            <a:r>
              <a:rPr lang="en-US" dirty="0"/>
              <a:t>Lab Setup</a:t>
            </a:r>
          </a:p>
        </p:txBody>
      </p:sp>
    </p:spTree>
    <p:extLst>
      <p:ext uri="{BB962C8B-B14F-4D97-AF65-F5344CB8AC3E}">
        <p14:creationId xmlns:p14="http://schemas.microsoft.com/office/powerpoint/2010/main" val="266775807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1" y="697344"/>
            <a:ext cx="8027324" cy="1350179"/>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2.2 - </a:t>
            </a:r>
            <a:r>
              <a:rPr lang="en-US" dirty="0">
                <a:latin typeface="Leelawadee UI Semilight" panose="020B0402040204020203" pitchFamily="34" charset="-34"/>
                <a:cs typeface="Leelawadee UI Semilight" panose="020B0402040204020203" pitchFamily="34" charset="-34"/>
              </a:rPr>
              <a:t>Deploy our GitHub listener and static site pipeline with AWS SAM</a:t>
            </a:r>
          </a:p>
        </p:txBody>
      </p:sp>
      <p:sp>
        <p:nvSpPr>
          <p:cNvPr id="7" name="Content Placeholder 6"/>
          <p:cNvSpPr>
            <a:spLocks noGrp="1"/>
          </p:cNvSpPr>
          <p:nvPr>
            <p:ph idx="1"/>
          </p:nvPr>
        </p:nvSpPr>
        <p:spPr>
          <a:xfrm>
            <a:off x="609600" y="2189034"/>
            <a:ext cx="10160000" cy="3430370"/>
          </a:xfrm>
        </p:spPr>
        <p:txBody>
          <a:bodyPr>
            <a:noAutofit/>
          </a:bodyPr>
          <a:lstStyle/>
          <a:p>
            <a:endParaRPr lang="en-US" sz="800" b="0" dirty="0">
              <a:latin typeface="Nirmala UI Semilight" panose="020B0402040204020203" pitchFamily="34" charset="0"/>
              <a:cs typeface="Nirmala UI Semilight" panose="020B0402040204020203" pitchFamily="34" charset="0"/>
            </a:endParaRP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the S3 bucket for the site.</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the DynamoDB table.</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the Lambda functions.</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the API Gateway to tie it all together.</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Deploy it all from a single command via the CLI with a template file.</a:t>
            </a:r>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52</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7002722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2.2 - </a:t>
            </a:r>
            <a:r>
              <a:rPr lang="en-US" dirty="0">
                <a:latin typeface="Leelawadee UI Semilight" panose="020B0402040204020203" pitchFamily="34" charset="-34"/>
                <a:cs typeface="Leelawadee UI Semilight" panose="020B0402040204020203" pitchFamily="34" charset="-34"/>
              </a:rPr>
              <a:t>Review</a:t>
            </a:r>
          </a:p>
        </p:txBody>
      </p:sp>
      <p:sp>
        <p:nvSpPr>
          <p:cNvPr id="7" name="Content Placeholder 6"/>
          <p:cNvSpPr>
            <a:spLocks noGrp="1"/>
          </p:cNvSpPr>
          <p:nvPr>
            <p:ph idx="1"/>
          </p:nvPr>
        </p:nvSpPr>
        <p:spPr>
          <a:xfrm>
            <a:off x="609600" y="1805724"/>
            <a:ext cx="10160000" cy="4299802"/>
          </a:xfrm>
        </p:spPr>
        <p:txBody>
          <a:bodyPr>
            <a:noAutofit/>
          </a:bodyPr>
          <a:lstStyle/>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We were able to hide away a lot of complexity in that template file.</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Although this is a small sample app it has all of the complexities of a larger application, event streams and all.</a:t>
            </a:r>
          </a:p>
          <a:p>
            <a:pPr marL="342900" indent="-342900">
              <a:buFont typeface="Arial" panose="020B0604020202020204" pitchFamily="34" charset="0"/>
              <a:buChar char="•"/>
            </a:pPr>
            <a:r>
              <a:rPr lang="en-US" sz="2000" b="0" dirty="0">
                <a:latin typeface="Nirmala UI Semilight" panose="020B0402040204020203" pitchFamily="34" charset="0"/>
                <a:cs typeface="Nirmala UI Semilight" panose="020B0402040204020203" pitchFamily="34" charset="0"/>
              </a:rPr>
              <a:t>With a well orchestrated template, managing a large application becomes very easy.</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Any changes you make, can be packaged and applied to the same stack, only changes will be processes. API endpoint names, buckets and what not will stay the same.</a:t>
            </a:r>
          </a:p>
          <a:p>
            <a:pPr marL="342900" indent="-342900">
              <a:buFont typeface="Arial" panose="020B0604020202020204" pitchFamily="34" charset="0"/>
              <a:buChar char="•"/>
            </a:pPr>
            <a:r>
              <a:rPr lang="en-US" sz="2000" b="0" dirty="0">
                <a:latin typeface="Nirmala UI Semilight" panose="020B0402040204020203" pitchFamily="34" charset="0"/>
                <a:cs typeface="Nirmala UI Semilight" panose="020B0402040204020203" pitchFamily="34" charset="0"/>
              </a:rPr>
              <a:t>Take a few minutes to look through all of the resources CloudFormation setup for </a:t>
            </a:r>
            <a:r>
              <a:rPr lang="en-US" b="0" dirty="0">
                <a:latin typeface="Nirmala UI Semilight" panose="020B0402040204020203" pitchFamily="34" charset="0"/>
                <a:cs typeface="Nirmala UI Semilight" panose="020B0402040204020203" pitchFamily="34" charset="0"/>
              </a:rPr>
              <a:t>us.</a:t>
            </a:r>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53</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34644764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54</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AWS SAM</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Testing</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SAM has a couple of different options for testing locally, and viewing logs.</a:t>
            </a:r>
          </a:p>
          <a:p>
            <a:pPr marL="742950" lvl="1" indent="-285750"/>
            <a:r>
              <a:rPr lang="en-US" sz="1800" b="0" dirty="0">
                <a:latin typeface="Nirmala UI Semilight" panose="020B0402040204020203" pitchFamily="34" charset="0"/>
                <a:cs typeface="Nirmala UI Semilight" panose="020B0402040204020203" pitchFamily="34" charset="0"/>
              </a:rPr>
              <a:t>local invoke</a:t>
            </a:r>
          </a:p>
          <a:p>
            <a:pPr marL="742950" lvl="1" indent="-285750"/>
            <a:r>
              <a:rPr lang="en-US" sz="1800" b="0" dirty="0">
                <a:latin typeface="Nirmala UI Semilight" panose="020B0402040204020203" pitchFamily="34" charset="0"/>
                <a:cs typeface="Nirmala UI Semilight" panose="020B0402040204020203" pitchFamily="34" charset="0"/>
              </a:rPr>
              <a:t>local start-</a:t>
            </a:r>
            <a:r>
              <a:rPr lang="en-US" sz="1800" b="0" dirty="0" err="1">
                <a:latin typeface="Nirmala UI Semilight" panose="020B0402040204020203" pitchFamily="34" charset="0"/>
                <a:cs typeface="Nirmala UI Semilight" panose="020B0402040204020203" pitchFamily="34" charset="0"/>
              </a:rPr>
              <a:t>api</a:t>
            </a:r>
            <a:endParaRPr lang="en-US" sz="1800" b="0" dirty="0">
              <a:latin typeface="Nirmala UI Semilight" panose="020B0402040204020203" pitchFamily="34" charset="0"/>
              <a:cs typeface="Nirmala UI Semilight" panose="020B0402040204020203" pitchFamily="34" charset="0"/>
            </a:endParaRPr>
          </a:p>
          <a:p>
            <a:pPr marL="742950" lvl="1" indent="-285750"/>
            <a:r>
              <a:rPr lang="en-US" sz="1800" b="0" dirty="0">
                <a:latin typeface="Nirmala UI Semilight" panose="020B0402040204020203" pitchFamily="34" charset="0"/>
                <a:cs typeface="Nirmala UI Semilight" panose="020B0402040204020203" pitchFamily="34" charset="0"/>
              </a:rPr>
              <a:t>local start-lambda</a:t>
            </a:r>
          </a:p>
          <a:p>
            <a:pPr marL="742950" lvl="1" indent="-285750"/>
            <a:r>
              <a:rPr lang="en-US" sz="1800" b="0" dirty="0">
                <a:latin typeface="Nirmala UI Semilight" panose="020B0402040204020203" pitchFamily="34" charset="0"/>
                <a:cs typeface="Nirmala UI Semilight" panose="020B0402040204020203" pitchFamily="34" charset="0"/>
              </a:rPr>
              <a:t>logs</a:t>
            </a:r>
          </a:p>
          <a:p>
            <a:endParaRPr lang="en-US" sz="1800" b="0" dirty="0">
              <a:latin typeface="Nirmala UI Semilight" panose="020B0402040204020203" pitchFamily="34" charset="0"/>
              <a:cs typeface="Nirmala UI Semilight" panose="020B0402040204020203" pitchFamily="34" charset="0"/>
            </a:endParaRP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15806352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55</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Testing</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local invoke</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10398861" cy="2942446"/>
          </a:xfrm>
        </p:spPr>
        <p:txBody>
          <a:bodyPr anchor="t">
            <a:noAutofit/>
          </a:bodyPr>
          <a:lstStyle/>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Invokes a local Lambda function once and quits after invocation completes.</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Useful for developing serverless functions that handle asynchronous events.</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Can also be useful if you want to compose a script of test cases.</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The event body can be passed in either by stdin (default), or by using the --event parameter</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26698157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56</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Testing</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local start-</a:t>
            </a:r>
            <a:r>
              <a:rPr lang="en-US" sz="6600" dirty="0" err="1">
                <a:latin typeface="Leelawadee UI Semilight" panose="020B0402040204020203" pitchFamily="34" charset="-34"/>
                <a:cs typeface="Leelawadee UI Semilight" panose="020B0402040204020203" pitchFamily="34" charset="-34"/>
              </a:rPr>
              <a:t>api</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10398861" cy="2942446"/>
          </a:xfrm>
        </p:spPr>
        <p:txBody>
          <a:bodyPr anchor="t">
            <a:noAutofit/>
          </a:bodyPr>
          <a:lstStyle/>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Allows you to run your serverless application locally for quick development and testing.</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Run it in the same folder as your </a:t>
            </a:r>
            <a:r>
              <a:rPr lang="en-US" sz="1800" b="0" dirty="0" err="1">
                <a:latin typeface="Nirmala UI Semilight" panose="020B0402040204020203" pitchFamily="34" charset="0"/>
                <a:cs typeface="Nirmala UI Semilight" panose="020B0402040204020203" pitchFamily="34" charset="0"/>
              </a:rPr>
              <a:t>template.yaml</a:t>
            </a:r>
            <a:r>
              <a:rPr lang="en-US" sz="1800" b="0" dirty="0">
                <a:latin typeface="Nirmala UI Semilight" panose="020B0402040204020203" pitchFamily="34" charset="0"/>
                <a:cs typeface="Nirmala UI Semilight" panose="020B0402040204020203" pitchFamily="34" charset="0"/>
              </a:rPr>
              <a:t> file and it will create an API Gateway for all of the defined functions.</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Starts a Docker container locally to invoke the function. Effectively feels like a cold start.</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For Python, JS, other non-compiled or JIT compiled languages changes are available in the Docker container on every invoke, you don’t have to restart the server. </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It starts a fresh docker container on every invoke.</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4124060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57</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Testing</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local start-lambda</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10398861" cy="2942446"/>
          </a:xfrm>
        </p:spPr>
        <p:txBody>
          <a:bodyPr anchor="t">
            <a:noAutofit/>
          </a:bodyPr>
          <a:lstStyle/>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Invoke your Lambda function locally by using the AWS CLI or SDKs</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Starts a local endpoint that emulates AWS Lambda</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Can run your automated tests against this local Lambda endpoint</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When you send an invoke to this endpoint using the AWS CLI or SDK, it locally executes the Lambda function that's specified in the request.</a:t>
            </a:r>
          </a:p>
        </p:txBody>
      </p:sp>
    </p:spTree>
    <p:extLst>
      <p:ext uri="{BB962C8B-B14F-4D97-AF65-F5344CB8AC3E}">
        <p14:creationId xmlns:p14="http://schemas.microsoft.com/office/powerpoint/2010/main" val="176042158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58</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Testing</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logs</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10398861" cy="2942446"/>
          </a:xfrm>
        </p:spPr>
        <p:txBody>
          <a:bodyPr anchor="t">
            <a:noAutofit/>
          </a:bodyPr>
          <a:lstStyle/>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Fetches logs that are generated by your Lambda function.</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Can use --tail to tail a live function watching for changes</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Can specify a time range with –s and –e . Time can be relative such as “5mins ago”, “yesterday” or a time stamp.</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Can use --filter to inclusively match any log lines containing the word. Also supports CloudWatch query syntax.</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4442323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2E35A9-7ADE-4DD4-80AF-4E395BBEFC97}"/>
              </a:ext>
            </a:extLst>
          </p:cNvPr>
          <p:cNvSpPr>
            <a:spLocks noGrp="1"/>
          </p:cNvSpPr>
          <p:nvPr>
            <p:ph type="body" sz="quarter" idx="10"/>
          </p:nvPr>
        </p:nvSpPr>
        <p:spPr/>
        <p:txBody>
          <a:bodyPr/>
          <a:lstStyle/>
          <a:p>
            <a:r>
              <a:rPr lang="en-US" dirty="0"/>
              <a:t>Lab Setup</a:t>
            </a:r>
          </a:p>
        </p:txBody>
      </p:sp>
    </p:spTree>
    <p:extLst>
      <p:ext uri="{BB962C8B-B14F-4D97-AF65-F5344CB8AC3E}">
        <p14:creationId xmlns:p14="http://schemas.microsoft.com/office/powerpoint/2010/main" val="21234776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6</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fontScale="90000"/>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endParaRPr lang="en-US" sz="3200" dirty="0">
              <a:latin typeface="Leelawadee UI Semilight" panose="020B0402040204020203" pitchFamily="34" charset="-34"/>
              <a:cs typeface="Leelawadee UI Semilight" panose="020B0402040204020203" pitchFamily="34" charset="-34"/>
            </a:endParaRPr>
          </a:p>
        </p:txBody>
      </p:sp>
      <p:sp>
        <p:nvSpPr>
          <p:cNvPr id="7" name="Content Placeholder 6"/>
          <p:cNvSpPr>
            <a:spLocks noGrp="1"/>
          </p:cNvSpPr>
          <p:nvPr>
            <p:ph sz="half" idx="4294967295"/>
          </p:nvPr>
        </p:nvSpPr>
        <p:spPr>
          <a:xfrm>
            <a:off x="764770" y="3128529"/>
            <a:ext cx="8562109" cy="2942446"/>
          </a:xfrm>
        </p:spPr>
        <p:txBody>
          <a:bodyPr anchor="t">
            <a:noAutofit/>
          </a:bodyPr>
          <a:lstStyle/>
          <a:p>
            <a:r>
              <a:rPr lang="en-US" sz="1800" b="0" dirty="0">
                <a:latin typeface="Nirmala UI Semilight" panose="020B0402040204020203" pitchFamily="34" charset="0"/>
                <a:cs typeface="Nirmala UI Semilight" panose="020B0402040204020203" pitchFamily="34" charset="0"/>
              </a:rPr>
              <a:t>A traditional application is functionally much easier to understand and implement. The underlying application complexity is usually handled by design standards and best practices either for the specific language, framework or architecture model you are using.</a:t>
            </a:r>
          </a:p>
          <a:p>
            <a:r>
              <a:rPr lang="en-US" sz="1800" b="0" dirty="0">
                <a:latin typeface="Nirmala UI Semilight" panose="020B0402040204020203" pitchFamily="34" charset="0"/>
                <a:cs typeface="Nirmala UI Semilight" panose="020B0402040204020203" pitchFamily="34" charset="0"/>
              </a:rPr>
              <a:t>This is likely well defined, with existing patterns that are obvious and easy to track or visualize their connections.</a:t>
            </a:r>
          </a:p>
          <a:p>
            <a:endParaRPr lang="en-US" sz="1800" b="0" dirty="0">
              <a:latin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22467541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2.3 - </a:t>
            </a:r>
            <a:r>
              <a:rPr lang="en-US" dirty="0">
                <a:latin typeface="Leelawadee UI Semilight" panose="020B0402040204020203" pitchFamily="34" charset="-34"/>
                <a:cs typeface="Leelawadee UI Semilight" panose="020B0402040204020203" pitchFamily="34" charset="-34"/>
              </a:rPr>
              <a:t>Locally test our functions</a:t>
            </a:r>
          </a:p>
        </p:txBody>
      </p:sp>
      <p:sp>
        <p:nvSpPr>
          <p:cNvPr id="7" name="Content Placeholder 6"/>
          <p:cNvSpPr>
            <a:spLocks noGrp="1"/>
          </p:cNvSpPr>
          <p:nvPr>
            <p:ph idx="1"/>
          </p:nvPr>
        </p:nvSpPr>
        <p:spPr>
          <a:xfrm>
            <a:off x="609600" y="1805724"/>
            <a:ext cx="10160000" cy="5052276"/>
          </a:xfrm>
        </p:spPr>
        <p:txBody>
          <a:bodyPr>
            <a:noAutofit/>
          </a:bodyPr>
          <a:lstStyle/>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Use AWS SAM to review logs of deployed functions and monitor deployments.</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Use Invoke Local to run functions with custom payloads locally.</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Use the local API to emulate the API gateway for local testing.</a:t>
            </a:r>
          </a:p>
        </p:txBody>
      </p:sp>
      <p:sp>
        <p:nvSpPr>
          <p:cNvPr id="6" name="Slide Number Placeholder 5"/>
          <p:cNvSpPr>
            <a:spLocks noGrp="1"/>
          </p:cNvSpPr>
          <p:nvPr>
            <p:ph type="sldNum" sz="quarter" idx="12"/>
          </p:nvPr>
        </p:nvSpPr>
        <p:spPr/>
        <p:txBody>
          <a:bodyPr/>
          <a:lstStyle/>
          <a:p>
            <a:fld id="{D99624C5-FDF6-4954-B8C3-64918F306FAA}" type="slidenum">
              <a:rPr lang="en-US" smtClean="0"/>
              <a:t>60</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364049590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2.3 - </a:t>
            </a:r>
            <a:r>
              <a:rPr lang="en-US" dirty="0">
                <a:latin typeface="Leelawadee UI Semilight" panose="020B0402040204020203" pitchFamily="34" charset="-34"/>
                <a:cs typeface="Leelawadee UI Semilight" panose="020B0402040204020203" pitchFamily="34" charset="-34"/>
              </a:rPr>
              <a:t>Review</a:t>
            </a:r>
          </a:p>
        </p:txBody>
      </p:sp>
      <p:sp>
        <p:nvSpPr>
          <p:cNvPr id="7" name="Content Placeholder 6"/>
          <p:cNvSpPr>
            <a:spLocks noGrp="1"/>
          </p:cNvSpPr>
          <p:nvPr>
            <p:ph idx="1"/>
          </p:nvPr>
        </p:nvSpPr>
        <p:spPr>
          <a:xfrm>
            <a:off x="609600" y="1805724"/>
            <a:ext cx="10160000" cy="4299802"/>
          </a:xfrm>
        </p:spPr>
        <p:txBody>
          <a:bodyPr>
            <a:noAutofit/>
          </a:bodyPr>
          <a:lstStyle/>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Serverless development traditionally meant complicated or less feature rich troubleshooting in remote environments.</a:t>
            </a:r>
          </a:p>
          <a:p>
            <a:pPr marL="342900" indent="-342900">
              <a:buFont typeface="Arial" panose="020B0604020202020204" pitchFamily="34" charset="0"/>
              <a:buChar char="•"/>
            </a:pPr>
            <a:r>
              <a:rPr lang="en-US" sz="2000" b="0" dirty="0">
                <a:latin typeface="Nirmala UI Semilight" panose="020B0402040204020203" pitchFamily="34" charset="0"/>
                <a:cs typeface="Nirmala UI Semilight" panose="020B0402040204020203" pitchFamily="34" charset="0"/>
              </a:rPr>
              <a:t>SAM gives us the ability to very quickly interact and iterate on issues.</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It is possible to run some services locally as well, API Gateway, Dynamo local.</a:t>
            </a:r>
          </a:p>
          <a:p>
            <a:pPr marL="342900" indent="-342900">
              <a:buFont typeface="Arial" panose="020B0604020202020204" pitchFamily="34" charset="0"/>
              <a:buChar char="•"/>
            </a:pPr>
            <a:r>
              <a:rPr lang="en-US" sz="2000" b="0" dirty="0">
                <a:latin typeface="Nirmala UI Semilight" panose="020B0402040204020203" pitchFamily="34" charset="0"/>
                <a:cs typeface="Nirmala UI Semilight" panose="020B0402040204020203" pitchFamily="34" charset="0"/>
              </a:rPr>
              <a:t>Local functions can community with external resources, including other functions.</a:t>
            </a:r>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61</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9461892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2E35A9-7ADE-4DD4-80AF-4E395BBEFC97}"/>
              </a:ext>
            </a:extLst>
          </p:cNvPr>
          <p:cNvSpPr>
            <a:spLocks noGrp="1"/>
          </p:cNvSpPr>
          <p:nvPr>
            <p:ph type="body" sz="quarter" idx="10"/>
          </p:nvPr>
        </p:nvSpPr>
        <p:spPr/>
        <p:txBody>
          <a:bodyPr/>
          <a:lstStyle/>
          <a:p>
            <a:r>
              <a:rPr lang="en-US" dirty="0"/>
              <a:t>Lab Setup</a:t>
            </a:r>
          </a:p>
        </p:txBody>
      </p:sp>
    </p:spTree>
    <p:extLst>
      <p:ext uri="{BB962C8B-B14F-4D97-AF65-F5344CB8AC3E}">
        <p14:creationId xmlns:p14="http://schemas.microsoft.com/office/powerpoint/2010/main" val="135710219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FDA15A-019D-43B8-90C4-F6F637857879}"/>
              </a:ext>
            </a:extLst>
          </p:cNvPr>
          <p:cNvSpPr/>
          <p:nvPr/>
        </p:nvSpPr>
        <p:spPr>
          <a:xfrm>
            <a:off x="615406" y="2861463"/>
            <a:ext cx="4970748" cy="166254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615405" y="367453"/>
            <a:ext cx="8578471" cy="950740"/>
          </a:xfrm>
        </p:spPr>
        <p:txBody>
          <a:bodyPr>
            <a:normAutofit/>
          </a:bodyPr>
          <a:lstStyle/>
          <a:p>
            <a:r>
              <a:rPr lang="en-US" sz="3200" dirty="0" err="1">
                <a:latin typeface="Leelawadee UI Semilight" panose="020B0402040204020203" pitchFamily="34" charset="-34"/>
                <a:cs typeface="Leelawadee UI Semilight" panose="020B0402040204020203" pitchFamily="34" charset="-34"/>
              </a:rPr>
              <a:t>Severless</a:t>
            </a:r>
            <a:r>
              <a:rPr lang="en-US" sz="3200" dirty="0">
                <a:latin typeface="Leelawadee UI Semilight" panose="020B0402040204020203" pitchFamily="34" charset="-34"/>
                <a:cs typeface="Leelawadee UI Semilight" panose="020B0402040204020203" pitchFamily="34" charset="-34"/>
              </a:rPr>
              <a:t> Framework</a:t>
            </a:r>
          </a:p>
        </p:txBody>
      </p:sp>
      <p:sp>
        <p:nvSpPr>
          <p:cNvPr id="7" name="Content Placeholder 6"/>
          <p:cNvSpPr>
            <a:spLocks noGrp="1"/>
          </p:cNvSpPr>
          <p:nvPr>
            <p:ph sz="half" idx="2"/>
          </p:nvPr>
        </p:nvSpPr>
        <p:spPr>
          <a:xfrm>
            <a:off x="6828822" y="1524318"/>
            <a:ext cx="4456211" cy="4490859"/>
          </a:xfrm>
        </p:spPr>
        <p:txBody>
          <a:bodyPr anchor="ctr">
            <a:noAutofit/>
          </a:bodyPr>
          <a:lstStyle/>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Released Oct 2015, 1 year after Lambda was announced</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Creates CloudFormation templates to leverage existing well tested deployment technologies</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Provider agnostic, works on Azure, GCP, AWS, Kubernetes, IBM Cloud</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Provides a local version of an API gateway with plugins for local testing</a:t>
            </a:r>
          </a:p>
          <a:p>
            <a:pPr marL="285750" indent="-285750">
              <a:buFont typeface="Arial" panose="020B0604020202020204" pitchFamily="34" charset="0"/>
              <a:buChar char="•"/>
            </a:pPr>
            <a:r>
              <a:rPr lang="en-US" sz="1800" b="0" dirty="0">
                <a:latin typeface="Nirmala UI Semilight" panose="020B0402040204020203" pitchFamily="34" charset="0"/>
                <a:cs typeface="Nirmala UI Semilight" panose="020B0402040204020203" pitchFamily="34" charset="0"/>
              </a:rPr>
              <a:t>Has robust community support and a large list of available plugins</a:t>
            </a:r>
          </a:p>
          <a:p>
            <a:pPr marL="285750" indent="-285750">
              <a:buFont typeface="Arial" panose="020B0604020202020204" pitchFamily="34" charset="0"/>
              <a:buChar char="•"/>
            </a:pPr>
            <a:r>
              <a:rPr lang="en-US" sz="1800" dirty="0">
                <a:solidFill>
                  <a:schemeClr val="tx2"/>
                </a:solidFill>
              </a:rPr>
              <a:t>https://serverless.com</a:t>
            </a:r>
            <a:endParaRPr lang="en-US" sz="1800" b="0" dirty="0">
              <a:solidFill>
                <a:schemeClr val="tx2"/>
              </a:solidFill>
            </a:endParaRPr>
          </a:p>
        </p:txBody>
      </p:sp>
      <p:sp>
        <p:nvSpPr>
          <p:cNvPr id="6" name="Slide Number Placeholder 5"/>
          <p:cNvSpPr>
            <a:spLocks noGrp="1"/>
          </p:cNvSpPr>
          <p:nvPr>
            <p:ph type="sldNum" sz="quarter" idx="12"/>
          </p:nvPr>
        </p:nvSpPr>
        <p:spPr/>
        <p:txBody>
          <a:bodyPr/>
          <a:lstStyle/>
          <a:p>
            <a:fld id="{D99624C5-FDF6-4954-B8C3-64918F306FAA}" type="slidenum">
              <a:rPr lang="en-US" smtClean="0"/>
              <a:t>63</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pic>
        <p:nvPicPr>
          <p:cNvPr id="8" name="Graphic 7">
            <a:extLst>
              <a:ext uri="{FF2B5EF4-FFF2-40B4-BE49-F238E27FC236}">
                <a16:creationId xmlns:a16="http://schemas.microsoft.com/office/drawing/2014/main" id="{1AD2AD66-87D9-4A9A-8CAA-64E4B74C895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22009" y="3368684"/>
            <a:ext cx="3823816" cy="648104"/>
          </a:xfrm>
          <a:prstGeom prst="rect">
            <a:avLst/>
          </a:prstGeom>
        </p:spPr>
      </p:pic>
    </p:spTree>
    <p:extLst>
      <p:ext uri="{BB962C8B-B14F-4D97-AF65-F5344CB8AC3E}">
        <p14:creationId xmlns:p14="http://schemas.microsoft.com/office/powerpoint/2010/main" val="298943563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2E35A9-7ADE-4DD4-80AF-4E395BBEFC97}"/>
              </a:ext>
            </a:extLst>
          </p:cNvPr>
          <p:cNvSpPr>
            <a:spLocks noGrp="1"/>
          </p:cNvSpPr>
          <p:nvPr>
            <p:ph type="body" sz="quarter" idx="10"/>
          </p:nvPr>
        </p:nvSpPr>
        <p:spPr/>
        <p:txBody>
          <a:bodyPr/>
          <a:lstStyle/>
          <a:p>
            <a:r>
              <a:rPr lang="en-US" dirty="0"/>
              <a:t>Lab Setup</a:t>
            </a:r>
          </a:p>
        </p:txBody>
      </p:sp>
    </p:spTree>
    <p:extLst>
      <p:ext uri="{BB962C8B-B14F-4D97-AF65-F5344CB8AC3E}">
        <p14:creationId xmlns:p14="http://schemas.microsoft.com/office/powerpoint/2010/main" val="176435376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697344"/>
            <a:ext cx="7262553" cy="1350179"/>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2.4 - </a:t>
            </a:r>
            <a:r>
              <a:rPr lang="en-US" dirty="0">
                <a:latin typeface="Leelawadee UI Semilight" panose="020B0402040204020203" pitchFamily="34" charset="-34"/>
                <a:cs typeface="Leelawadee UI Semilight" panose="020B0402040204020203" pitchFamily="34" charset="-34"/>
              </a:rPr>
              <a:t>Install Serverless Framework and deploy a test function</a:t>
            </a:r>
          </a:p>
        </p:txBody>
      </p:sp>
      <p:sp>
        <p:nvSpPr>
          <p:cNvPr id="7" name="Content Placeholder 6"/>
          <p:cNvSpPr>
            <a:spLocks noGrp="1"/>
          </p:cNvSpPr>
          <p:nvPr>
            <p:ph idx="1"/>
          </p:nvPr>
        </p:nvSpPr>
        <p:spPr>
          <a:xfrm>
            <a:off x="609600" y="2189034"/>
            <a:ext cx="10160000" cy="3430370"/>
          </a:xfrm>
        </p:spPr>
        <p:txBody>
          <a:bodyPr>
            <a:noAutofit/>
          </a:bodyPr>
          <a:lstStyle/>
          <a:p>
            <a:endParaRPr lang="en-US" sz="800" b="0" dirty="0">
              <a:latin typeface="Nirmala UI Semilight" panose="020B0402040204020203" pitchFamily="34" charset="0"/>
              <a:cs typeface="Nirmala UI Semilight" panose="020B0402040204020203" pitchFamily="34" charset="0"/>
            </a:endParaRP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Install the Serverless Framework CLI</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a function from a template using the CLI</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Deploy the function using the CLI</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Update the function to add an API Gateway and event</a:t>
            </a:r>
          </a:p>
        </p:txBody>
      </p:sp>
      <p:sp>
        <p:nvSpPr>
          <p:cNvPr id="6" name="Slide Number Placeholder 5"/>
          <p:cNvSpPr>
            <a:spLocks noGrp="1"/>
          </p:cNvSpPr>
          <p:nvPr>
            <p:ph type="sldNum" sz="quarter" idx="12"/>
          </p:nvPr>
        </p:nvSpPr>
        <p:spPr/>
        <p:txBody>
          <a:bodyPr/>
          <a:lstStyle/>
          <a:p>
            <a:fld id="{D99624C5-FDF6-4954-B8C3-64918F306FAA}" type="slidenum">
              <a:rPr lang="en-US" smtClean="0"/>
              <a:t>65</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49507317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2.4 - </a:t>
            </a:r>
            <a:r>
              <a:rPr lang="en-US" dirty="0">
                <a:latin typeface="Leelawadee UI Semilight" panose="020B0402040204020203" pitchFamily="34" charset="-34"/>
                <a:cs typeface="Leelawadee UI Semilight" panose="020B0402040204020203" pitchFamily="34" charset="-34"/>
              </a:rPr>
              <a:t>Review</a:t>
            </a:r>
          </a:p>
        </p:txBody>
      </p:sp>
      <p:sp>
        <p:nvSpPr>
          <p:cNvPr id="7" name="Content Placeholder 6"/>
          <p:cNvSpPr>
            <a:spLocks noGrp="1"/>
          </p:cNvSpPr>
          <p:nvPr>
            <p:ph idx="1"/>
          </p:nvPr>
        </p:nvSpPr>
        <p:spPr>
          <a:xfrm>
            <a:off x="609600" y="1805724"/>
            <a:ext cx="10160000" cy="4299802"/>
          </a:xfrm>
        </p:spPr>
        <p:txBody>
          <a:bodyPr>
            <a:noAutofit/>
          </a:bodyPr>
          <a:lstStyle/>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TBD</a:t>
            </a:r>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66</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231607133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2E35A9-7ADE-4DD4-80AF-4E395BBEFC97}"/>
              </a:ext>
            </a:extLst>
          </p:cNvPr>
          <p:cNvSpPr>
            <a:spLocks noGrp="1"/>
          </p:cNvSpPr>
          <p:nvPr>
            <p:ph type="body" sz="quarter" idx="10"/>
          </p:nvPr>
        </p:nvSpPr>
        <p:spPr/>
        <p:txBody>
          <a:bodyPr/>
          <a:lstStyle/>
          <a:p>
            <a:r>
              <a:rPr lang="en-US" dirty="0"/>
              <a:t>Lab Setup</a:t>
            </a:r>
          </a:p>
        </p:txBody>
      </p:sp>
    </p:spTree>
    <p:extLst>
      <p:ext uri="{BB962C8B-B14F-4D97-AF65-F5344CB8AC3E}">
        <p14:creationId xmlns:p14="http://schemas.microsoft.com/office/powerpoint/2010/main" val="283056804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697344"/>
            <a:ext cx="9340735" cy="1350179"/>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2.5 - </a:t>
            </a:r>
            <a:r>
              <a:rPr lang="en-US" dirty="0">
                <a:latin typeface="Leelawadee UI Semilight" panose="020B0402040204020203" pitchFamily="34" charset="-34"/>
                <a:cs typeface="Leelawadee UI Semilight" panose="020B0402040204020203" pitchFamily="34" charset="-34"/>
              </a:rPr>
              <a:t>Deploy our GitHub listener and static site pipeline with Serverless Framework</a:t>
            </a:r>
          </a:p>
        </p:txBody>
      </p:sp>
      <p:sp>
        <p:nvSpPr>
          <p:cNvPr id="7" name="Content Placeholder 6"/>
          <p:cNvSpPr>
            <a:spLocks noGrp="1"/>
          </p:cNvSpPr>
          <p:nvPr>
            <p:ph idx="1"/>
          </p:nvPr>
        </p:nvSpPr>
        <p:spPr>
          <a:xfrm>
            <a:off x="609600" y="2189034"/>
            <a:ext cx="10160000" cy="3430370"/>
          </a:xfrm>
        </p:spPr>
        <p:txBody>
          <a:bodyPr>
            <a:noAutofit/>
          </a:bodyPr>
          <a:lstStyle/>
          <a:p>
            <a:endParaRPr lang="en-US" sz="800" b="0" dirty="0">
              <a:latin typeface="Nirmala UI Semilight" panose="020B0402040204020203" pitchFamily="34" charset="0"/>
              <a:cs typeface="Nirmala UI Semilight" panose="020B0402040204020203" pitchFamily="34" charset="0"/>
            </a:endParaRP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the S3 bucket for the site</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the DynamoDB table</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the Lambda functions</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Create the API Gateway to tie it all together</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Deploy it all from a single command via the CLI with a template file</a:t>
            </a:r>
          </a:p>
        </p:txBody>
      </p:sp>
      <p:sp>
        <p:nvSpPr>
          <p:cNvPr id="6" name="Slide Number Placeholder 5"/>
          <p:cNvSpPr>
            <a:spLocks noGrp="1"/>
          </p:cNvSpPr>
          <p:nvPr>
            <p:ph type="sldNum" sz="quarter" idx="12"/>
          </p:nvPr>
        </p:nvSpPr>
        <p:spPr/>
        <p:txBody>
          <a:bodyPr/>
          <a:lstStyle/>
          <a:p>
            <a:fld id="{D99624C5-FDF6-4954-B8C3-64918F306FAA}" type="slidenum">
              <a:rPr lang="en-US" smtClean="0"/>
              <a:t>68</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328244865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2.5 - </a:t>
            </a:r>
            <a:r>
              <a:rPr lang="en-US" dirty="0">
                <a:latin typeface="Leelawadee UI Semilight" panose="020B0402040204020203" pitchFamily="34" charset="-34"/>
                <a:cs typeface="Leelawadee UI Semilight" panose="020B0402040204020203" pitchFamily="34" charset="-34"/>
              </a:rPr>
              <a:t>Review</a:t>
            </a:r>
          </a:p>
        </p:txBody>
      </p:sp>
      <p:sp>
        <p:nvSpPr>
          <p:cNvPr id="7" name="Content Placeholder 6"/>
          <p:cNvSpPr>
            <a:spLocks noGrp="1"/>
          </p:cNvSpPr>
          <p:nvPr>
            <p:ph idx="1"/>
          </p:nvPr>
        </p:nvSpPr>
        <p:spPr>
          <a:xfrm>
            <a:off x="609600" y="1805724"/>
            <a:ext cx="10160000" cy="4299802"/>
          </a:xfrm>
        </p:spPr>
        <p:txBody>
          <a:bodyPr>
            <a:noAutofit/>
          </a:bodyPr>
          <a:lstStyle/>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TBD</a:t>
            </a:r>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69</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914012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7</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2067226" y="4439266"/>
            <a:ext cx="1120877"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33" name="Title 3">
            <a:extLst>
              <a:ext uri="{FF2B5EF4-FFF2-40B4-BE49-F238E27FC236}">
                <a16:creationId xmlns:a16="http://schemas.microsoft.com/office/drawing/2014/main" id="{FF5DF151-5F16-46B5-8183-FBAF8ADC62F9}"/>
              </a:ext>
            </a:extLst>
          </p:cNvPr>
          <p:cNvSpPr txBox="1">
            <a:spLocks/>
          </p:cNvSpPr>
          <p:nvPr/>
        </p:nvSpPr>
        <p:spPr>
          <a:xfrm>
            <a:off x="764771" y="766916"/>
            <a:ext cx="9087152" cy="1858434"/>
          </a:xfrm>
          <a:prstGeom prst="rect">
            <a:avLst/>
          </a:prstGeom>
        </p:spPr>
        <p:txBody>
          <a:bodyPr vert="horz" lIns="91440" tIns="45720" rIns="91440" bIns="45720" rtlCol="0" anchor="b">
            <a:normAutofit fontScale="90000" lnSpcReduction="10000"/>
          </a:bodyPr>
          <a:lstStyle>
            <a:lvl1pPr algn="l" defTabSz="914400" rtl="0" eaLnBrk="1" latinLnBrk="0" hangingPunct="1">
              <a:spcBef>
                <a:spcPct val="0"/>
              </a:spcBef>
              <a:buNone/>
              <a:defRPr sz="3600" b="0" kern="1200" cap="none" spc="-150" baseline="0">
                <a:solidFill>
                  <a:schemeClr val="tx2"/>
                </a:solidFill>
                <a:latin typeface="Leelawadee" panose="020B0502040204020203" pitchFamily="34" charset="-34"/>
                <a:ea typeface="+mj-ea"/>
                <a:cs typeface="Leelawadee" panose="020B0502040204020203" pitchFamily="34" charset="-34"/>
              </a:defRPr>
            </a:lvl1p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Traditional monolith</a:t>
            </a:r>
            <a:endParaRPr lang="en-US" sz="3200" dirty="0">
              <a:latin typeface="Leelawadee UI Semilight" panose="020B0402040204020203" pitchFamily="34" charset="-34"/>
              <a:cs typeface="Leelawadee UI Semilight" panose="020B0402040204020203" pitchFamily="34" charset="-34"/>
            </a:endParaRPr>
          </a:p>
        </p:txBody>
      </p:sp>
      <p:sp>
        <p:nvSpPr>
          <p:cNvPr id="35" name="TextBox 34">
            <a:extLst>
              <a:ext uri="{FF2B5EF4-FFF2-40B4-BE49-F238E27FC236}">
                <a16:creationId xmlns:a16="http://schemas.microsoft.com/office/drawing/2014/main" id="{73988706-F9BC-433B-A022-A25E3C1152A5}"/>
              </a:ext>
            </a:extLst>
          </p:cNvPr>
          <p:cNvSpPr txBox="1"/>
          <p:nvPr/>
        </p:nvSpPr>
        <p:spPr>
          <a:xfrm>
            <a:off x="273051" y="5746335"/>
            <a:ext cx="11224535" cy="646331"/>
          </a:xfrm>
          <a:prstGeom prst="rect">
            <a:avLst/>
          </a:prstGeom>
          <a:noFill/>
        </p:spPr>
        <p:txBody>
          <a:bodyPr wrap="square" rtlCol="0">
            <a:spAutoFit/>
          </a:bodyPr>
          <a:lstStyle/>
          <a:p>
            <a:r>
              <a:rPr lang="en-US" dirty="0"/>
              <a:t>We are used to applications that look like a traditional monolith. Even in loosely coupled microservices that are running in traditional stacks most things follow the same pattern. A user submits a request.</a:t>
            </a:r>
          </a:p>
        </p:txBody>
      </p:sp>
    </p:spTree>
    <p:extLst>
      <p:ext uri="{BB962C8B-B14F-4D97-AF65-F5344CB8AC3E}">
        <p14:creationId xmlns:p14="http://schemas.microsoft.com/office/powerpoint/2010/main" val="48143970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2E35A9-7ADE-4DD4-80AF-4E395BBEFC97}"/>
              </a:ext>
            </a:extLst>
          </p:cNvPr>
          <p:cNvSpPr>
            <a:spLocks noGrp="1"/>
          </p:cNvSpPr>
          <p:nvPr>
            <p:ph type="body" sz="quarter" idx="10"/>
          </p:nvPr>
        </p:nvSpPr>
        <p:spPr/>
        <p:txBody>
          <a:bodyPr/>
          <a:lstStyle/>
          <a:p>
            <a:r>
              <a:rPr lang="en-US" dirty="0"/>
              <a:t>Lab Setup</a:t>
            </a:r>
          </a:p>
        </p:txBody>
      </p:sp>
    </p:spTree>
    <p:extLst>
      <p:ext uri="{BB962C8B-B14F-4D97-AF65-F5344CB8AC3E}">
        <p14:creationId xmlns:p14="http://schemas.microsoft.com/office/powerpoint/2010/main" val="216870097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697344"/>
            <a:ext cx="9340735" cy="1350179"/>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2.6 - </a:t>
            </a:r>
            <a:r>
              <a:rPr lang="en-US" dirty="0">
                <a:latin typeface="Leelawadee UI Semilight" panose="020B0402040204020203" pitchFamily="34" charset="-34"/>
                <a:cs typeface="Leelawadee UI Semilight" panose="020B0402040204020203" pitchFamily="34" charset="-34"/>
              </a:rPr>
              <a:t>Locally test our functions</a:t>
            </a:r>
          </a:p>
        </p:txBody>
      </p:sp>
      <p:sp>
        <p:nvSpPr>
          <p:cNvPr id="7" name="Content Placeholder 6"/>
          <p:cNvSpPr>
            <a:spLocks noGrp="1"/>
          </p:cNvSpPr>
          <p:nvPr>
            <p:ph idx="1"/>
          </p:nvPr>
        </p:nvSpPr>
        <p:spPr>
          <a:xfrm>
            <a:off x="609600" y="2189034"/>
            <a:ext cx="10160000" cy="3430370"/>
          </a:xfrm>
        </p:spPr>
        <p:txBody>
          <a:bodyPr>
            <a:noAutofit/>
          </a:bodyPr>
          <a:lstStyle/>
          <a:p>
            <a:endParaRPr lang="en-US" sz="800" b="0" dirty="0">
              <a:latin typeface="Nirmala UI Semilight" panose="020B0402040204020203" pitchFamily="34" charset="0"/>
              <a:cs typeface="Nirmala UI Semilight" panose="020B0402040204020203" pitchFamily="34" charset="0"/>
            </a:endParaRP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Use Serverless to review logs of deployed functions and monitor deployments</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Use Invoke Local to run functions with custom payloads locally</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Use the local API to emulate the API gateway for local testing</a:t>
            </a:r>
          </a:p>
        </p:txBody>
      </p:sp>
      <p:sp>
        <p:nvSpPr>
          <p:cNvPr id="6" name="Slide Number Placeholder 5"/>
          <p:cNvSpPr>
            <a:spLocks noGrp="1"/>
          </p:cNvSpPr>
          <p:nvPr>
            <p:ph type="sldNum" sz="quarter" idx="12"/>
          </p:nvPr>
        </p:nvSpPr>
        <p:spPr/>
        <p:txBody>
          <a:bodyPr/>
          <a:lstStyle/>
          <a:p>
            <a:fld id="{D99624C5-FDF6-4954-B8C3-64918F306FAA}" type="slidenum">
              <a:rPr lang="en-US" smtClean="0"/>
              <a:t>71</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194633579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52474"/>
            <a:ext cx="10831551" cy="729784"/>
          </a:xfrm>
        </p:spPr>
        <p:txBody>
          <a:bodyPr>
            <a:normAutofit/>
          </a:bodyPr>
          <a:lstStyle/>
          <a:p>
            <a:r>
              <a:rPr lang="en-US" b="1" dirty="0">
                <a:solidFill>
                  <a:schemeClr val="tx1"/>
                </a:solidFill>
                <a:latin typeface="Leelawadee UI Semilight" panose="020B0402040204020203" pitchFamily="34" charset="-34"/>
                <a:cs typeface="Leelawadee UI Semilight" panose="020B0402040204020203" pitchFamily="34" charset="-34"/>
              </a:rPr>
              <a:t>Lab 2.6 - </a:t>
            </a:r>
            <a:r>
              <a:rPr lang="en-US" dirty="0">
                <a:latin typeface="Leelawadee UI Semilight" panose="020B0402040204020203" pitchFamily="34" charset="-34"/>
                <a:cs typeface="Leelawadee UI Semilight" panose="020B0402040204020203" pitchFamily="34" charset="-34"/>
              </a:rPr>
              <a:t>Review</a:t>
            </a:r>
          </a:p>
        </p:txBody>
      </p:sp>
      <p:sp>
        <p:nvSpPr>
          <p:cNvPr id="7" name="Content Placeholder 6"/>
          <p:cNvSpPr>
            <a:spLocks noGrp="1"/>
          </p:cNvSpPr>
          <p:nvPr>
            <p:ph idx="1"/>
          </p:nvPr>
        </p:nvSpPr>
        <p:spPr>
          <a:xfrm>
            <a:off x="609600" y="1805724"/>
            <a:ext cx="10160000" cy="4299802"/>
          </a:xfrm>
        </p:spPr>
        <p:txBody>
          <a:bodyPr>
            <a:noAutofit/>
          </a:bodyPr>
          <a:lstStyle/>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TBD</a:t>
            </a:r>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72</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303928936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2E35A9-7ADE-4DD4-80AF-4E395BBEFC97}"/>
              </a:ext>
            </a:extLst>
          </p:cNvPr>
          <p:cNvSpPr>
            <a:spLocks noGrp="1"/>
          </p:cNvSpPr>
          <p:nvPr>
            <p:ph type="body" sz="quarter" idx="10"/>
          </p:nvPr>
        </p:nvSpPr>
        <p:spPr/>
        <p:txBody>
          <a:bodyPr/>
          <a:lstStyle/>
          <a:p>
            <a:r>
              <a:rPr lang="en-US" dirty="0"/>
              <a:t>Lab Setup</a:t>
            </a:r>
          </a:p>
        </p:txBody>
      </p:sp>
    </p:spTree>
    <p:extLst>
      <p:ext uri="{BB962C8B-B14F-4D97-AF65-F5344CB8AC3E}">
        <p14:creationId xmlns:p14="http://schemas.microsoft.com/office/powerpoint/2010/main" val="209422661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152717"/>
            <a:ext cx="10831551" cy="1019779"/>
          </a:xfrm>
        </p:spPr>
        <p:txBody>
          <a:bodyPr>
            <a:normAutofit/>
          </a:bodyPr>
          <a:lstStyle/>
          <a:p>
            <a:r>
              <a:rPr lang="en-US" dirty="0">
                <a:latin typeface="Leelawadee UI Semilight" panose="020B0402040204020203" pitchFamily="34" charset="-34"/>
                <a:cs typeface="Leelawadee UI Semilight" panose="020B0402040204020203" pitchFamily="34" charset="-34"/>
              </a:rPr>
              <a:t>Function Architecture</a:t>
            </a:r>
          </a:p>
        </p:txBody>
      </p:sp>
      <p:sp>
        <p:nvSpPr>
          <p:cNvPr id="7" name="Content Placeholder 6"/>
          <p:cNvSpPr>
            <a:spLocks noGrp="1"/>
          </p:cNvSpPr>
          <p:nvPr>
            <p:ph idx="1"/>
          </p:nvPr>
        </p:nvSpPr>
        <p:spPr/>
        <p:txBody>
          <a:bodyPr>
            <a:noAutofit/>
          </a:bodyPr>
          <a:lstStyle/>
          <a:p>
            <a:r>
              <a:rPr lang="en-US" dirty="0">
                <a:latin typeface="Nirmala UI Semilight" panose="020B0402040204020203" pitchFamily="34" charset="0"/>
                <a:cs typeface="Nirmala UI Semilight" panose="020B0402040204020203" pitchFamily="34" charset="0"/>
              </a:rPr>
              <a:t>How large should functions be?</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You are going to have do a lot of testing to figure out your function sizing, if you need to optimize cost. Remember that you are billed for 100ms at a time, so if you have an application that has multiple functions that are closely coupled together and executing well below the 100ms limit, it might make more sense to pull some of those into the same function to maximize your billing window usage.</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Function code size can impact cold start time, very large functions can take additional time to start up but be more efficient once running.</a:t>
            </a:r>
          </a:p>
          <a:p>
            <a:pPr marL="800100" lvl="1" indent="-342900"/>
            <a:endParaRPr lang="en-US" b="0" dirty="0">
              <a:latin typeface="Nirmala UI Semilight" panose="020B0402040204020203" pitchFamily="34" charset="0"/>
              <a:cs typeface="Nirmala UI Semilight" panose="020B0402040204020203" pitchFamily="34" charset="0"/>
            </a:endParaRPr>
          </a:p>
          <a:p>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74</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322390438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152717"/>
            <a:ext cx="10831551" cy="1019779"/>
          </a:xfrm>
        </p:spPr>
        <p:txBody>
          <a:bodyPr>
            <a:normAutofit/>
          </a:bodyPr>
          <a:lstStyle/>
          <a:p>
            <a:r>
              <a:rPr lang="en-US" dirty="0">
                <a:latin typeface="Leelawadee UI Semilight" panose="020B0402040204020203" pitchFamily="34" charset="-34"/>
                <a:cs typeface="Leelawadee UI Semilight" panose="020B0402040204020203" pitchFamily="34" charset="-34"/>
              </a:rPr>
              <a:t>Function Architecture</a:t>
            </a:r>
          </a:p>
        </p:txBody>
      </p:sp>
      <p:sp>
        <p:nvSpPr>
          <p:cNvPr id="7" name="Content Placeholder 6"/>
          <p:cNvSpPr>
            <a:spLocks noGrp="1"/>
          </p:cNvSpPr>
          <p:nvPr>
            <p:ph idx="1"/>
          </p:nvPr>
        </p:nvSpPr>
        <p:spPr/>
        <p:txBody>
          <a:bodyPr>
            <a:noAutofit/>
          </a:bodyPr>
          <a:lstStyle/>
          <a:p>
            <a:r>
              <a:rPr lang="en-US" dirty="0">
                <a:latin typeface="Nirmala UI Semilight" panose="020B0402040204020203" pitchFamily="34" charset="0"/>
                <a:cs typeface="Nirmala UI Semilight" panose="020B0402040204020203" pitchFamily="34" charset="0"/>
              </a:rPr>
              <a:t>It is possible to take microservices architecture too far.</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Serverless gives us the ability to break things down into very small composable pieces that can be iterated on individually. However, it can be taken too far and create architectures that are unwieldly and hard to troubleshoot or maintain. Additionally, every call between microservices adds overhead and potential failure domains.</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An application with many hundreds of functions can have poor user experience just due to the communications overhead between all the functions</a:t>
            </a:r>
          </a:p>
          <a:p>
            <a:pPr marL="342900" indent="-342900">
              <a:buFont typeface="Arial" panose="020B0604020202020204" pitchFamily="34" charset="0"/>
              <a:buChar char="•"/>
            </a:pPr>
            <a:r>
              <a:rPr lang="en-US" b="0" dirty="0">
                <a:latin typeface="Nirmala UI Semilight" panose="020B0402040204020203" pitchFamily="34" charset="0"/>
                <a:cs typeface="Nirmala UI Semilight" panose="020B0402040204020203" pitchFamily="34" charset="0"/>
              </a:rPr>
              <a:t>If something is tightly coupled, consider if it is worth trying to break it apart for horizontal scaling or if having an application with 20-50 functions is more manageable than hundreds.</a:t>
            </a:r>
          </a:p>
        </p:txBody>
      </p:sp>
      <p:sp>
        <p:nvSpPr>
          <p:cNvPr id="6" name="Slide Number Placeholder 5"/>
          <p:cNvSpPr>
            <a:spLocks noGrp="1"/>
          </p:cNvSpPr>
          <p:nvPr>
            <p:ph type="sldNum" sz="quarter" idx="12"/>
          </p:nvPr>
        </p:nvSpPr>
        <p:spPr/>
        <p:txBody>
          <a:bodyPr/>
          <a:lstStyle/>
          <a:p>
            <a:fld id="{D99624C5-FDF6-4954-B8C3-64918F306FAA}" type="slidenum">
              <a:rPr lang="en-US" smtClean="0"/>
              <a:t>75</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dirty="0"/>
              <a:t>© 2019 by Innovation In Software Corporation</a:t>
            </a:r>
          </a:p>
        </p:txBody>
      </p:sp>
    </p:spTree>
    <p:extLst>
      <p:ext uri="{BB962C8B-B14F-4D97-AF65-F5344CB8AC3E}">
        <p14:creationId xmlns:p14="http://schemas.microsoft.com/office/powerpoint/2010/main" val="134961428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152717"/>
            <a:ext cx="10831551" cy="1019779"/>
          </a:xfrm>
        </p:spPr>
        <p:txBody>
          <a:bodyPr>
            <a:normAutofit/>
          </a:bodyPr>
          <a:lstStyle/>
          <a:p>
            <a:r>
              <a:rPr lang="en-US" dirty="0">
                <a:latin typeface="Leelawadee UI Semilight" panose="020B0402040204020203" pitchFamily="34" charset="-34"/>
                <a:cs typeface="Leelawadee UI Semilight" panose="020B0402040204020203" pitchFamily="34" charset="-34"/>
              </a:rPr>
              <a:t>Monitoring and Logging</a:t>
            </a:r>
          </a:p>
        </p:txBody>
      </p:sp>
      <p:sp>
        <p:nvSpPr>
          <p:cNvPr id="7" name="Content Placeholder 6"/>
          <p:cNvSpPr>
            <a:spLocks noGrp="1"/>
          </p:cNvSpPr>
          <p:nvPr>
            <p:ph idx="1"/>
          </p:nvPr>
        </p:nvSpPr>
        <p:spPr>
          <a:xfrm>
            <a:off x="609600" y="1521879"/>
            <a:ext cx="10160000" cy="5052276"/>
          </a:xfrm>
        </p:spPr>
        <p:txBody>
          <a:bodyPr>
            <a:noAutofit/>
          </a:bodyPr>
          <a:lstStyle/>
          <a:p>
            <a:r>
              <a:rPr lang="en-US" dirty="0">
                <a:latin typeface="Nirmala UI Semilight" panose="020B0402040204020203" pitchFamily="34" charset="0"/>
                <a:cs typeface="Nirmala UI Semilight" panose="020B0402040204020203" pitchFamily="34" charset="0"/>
              </a:rPr>
              <a:t>CloudWatch</a:t>
            </a:r>
          </a:p>
          <a:p>
            <a:pPr marL="800100" lvl="1" indent="-342900"/>
            <a:r>
              <a:rPr lang="en-US" dirty="0">
                <a:latin typeface="Nirmala UI Semilight" panose="020B0402040204020203" pitchFamily="34" charset="0"/>
                <a:cs typeface="Nirmala UI Semilight" panose="020B0402040204020203" pitchFamily="34" charset="0"/>
              </a:rPr>
              <a:t>CloudWatch is deeply integrated with Lambda functions, including custom event types.</a:t>
            </a:r>
          </a:p>
          <a:p>
            <a:pPr marL="800100" lvl="1" indent="-342900"/>
            <a:r>
              <a:rPr lang="en-US" dirty="0">
                <a:latin typeface="Nirmala UI Semilight" panose="020B0402040204020203" pitchFamily="34" charset="0"/>
                <a:cs typeface="Nirmala UI Semilight" panose="020B0402040204020203" pitchFamily="34" charset="0"/>
              </a:rPr>
              <a:t>Set up custom metrics alerts and reporting depending on the type of service you are building.</a:t>
            </a:r>
          </a:p>
          <a:p>
            <a:pPr marL="800100" lvl="1" indent="-342900"/>
            <a:r>
              <a:rPr lang="en-US" b="1" u="sng" dirty="0">
                <a:latin typeface="Nirmala UI Semilight" panose="020B0402040204020203" pitchFamily="34" charset="0"/>
                <a:cs typeface="Nirmala UI Semilight" panose="020B0402040204020203" pitchFamily="34" charset="0"/>
              </a:rPr>
              <a:t>Don’t</a:t>
            </a:r>
            <a:r>
              <a:rPr lang="en-US" dirty="0">
                <a:latin typeface="Nirmala UI Semilight" panose="020B0402040204020203" pitchFamily="34" charset="0"/>
                <a:cs typeface="Nirmala UI Semilight" panose="020B0402040204020203" pitchFamily="34" charset="0"/>
              </a:rPr>
              <a:t> use Lambda functions for your critical alerting on a serverless environment. If you run out of concurrency and your alerts are Lambda base, you alert is never going to fire. Always use a different product to monitor/alert than the product you are monitoring/alerting on.</a:t>
            </a:r>
            <a:endParaRPr lang="en-US" b="1" dirty="0">
              <a:latin typeface="Nirmala UI Semilight" panose="020B0402040204020203" pitchFamily="34" charset="0"/>
              <a:cs typeface="Nirmala UI Semilight" panose="020B0402040204020203" pitchFamily="34" charset="0"/>
            </a:endParaRPr>
          </a:p>
          <a:p>
            <a:pPr marL="800100" lvl="1" indent="-342900"/>
            <a:endParaRPr lang="en-US" b="0" dirty="0">
              <a:latin typeface="Nirmala UI Semilight" panose="020B0402040204020203" pitchFamily="34" charset="0"/>
              <a:cs typeface="Nirmala UI Semilight" panose="020B0402040204020203" pitchFamily="34" charset="0"/>
            </a:endParaRPr>
          </a:p>
          <a:p>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76</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284402327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152717"/>
            <a:ext cx="10831551" cy="1019779"/>
          </a:xfrm>
        </p:spPr>
        <p:txBody>
          <a:bodyPr>
            <a:normAutofit/>
          </a:bodyPr>
          <a:lstStyle/>
          <a:p>
            <a:r>
              <a:rPr lang="en-US" dirty="0">
                <a:latin typeface="Leelawadee UI Semilight" panose="020B0402040204020203" pitchFamily="34" charset="-34"/>
                <a:cs typeface="Leelawadee UI Semilight" panose="020B0402040204020203" pitchFamily="34" charset="-34"/>
              </a:rPr>
              <a:t>Monitoring and Logging</a:t>
            </a:r>
          </a:p>
        </p:txBody>
      </p:sp>
      <p:sp>
        <p:nvSpPr>
          <p:cNvPr id="7" name="Content Placeholder 6"/>
          <p:cNvSpPr>
            <a:spLocks noGrp="1"/>
          </p:cNvSpPr>
          <p:nvPr>
            <p:ph idx="1"/>
          </p:nvPr>
        </p:nvSpPr>
        <p:spPr/>
        <p:txBody>
          <a:bodyPr>
            <a:noAutofit/>
          </a:bodyPr>
          <a:lstStyle/>
          <a:p>
            <a:r>
              <a:rPr lang="en-US" dirty="0">
                <a:latin typeface="Nirmala UI Semilight" panose="020B0402040204020203" pitchFamily="34" charset="0"/>
                <a:cs typeface="Nirmala UI Semilight" panose="020B0402040204020203" pitchFamily="34" charset="0"/>
              </a:rPr>
              <a:t>Provider Agnostic</a:t>
            </a:r>
          </a:p>
          <a:p>
            <a:pPr marL="800100" lvl="1" indent="-342900"/>
            <a:r>
              <a:rPr lang="en-US" dirty="0">
                <a:latin typeface="Nirmala UI Semilight" panose="020B0402040204020203" pitchFamily="34" charset="0"/>
                <a:cs typeface="Nirmala UI Semilight" panose="020B0402040204020203" pitchFamily="34" charset="0"/>
              </a:rPr>
              <a:t>Consider emitting logs to a provider agnostic solution if using Serverless framework to make multi-cloud a more viable option.</a:t>
            </a:r>
          </a:p>
          <a:p>
            <a:pPr marL="800100" lvl="1" indent="-342900"/>
            <a:r>
              <a:rPr lang="en-US" dirty="0">
                <a:latin typeface="Nirmala UI Semilight" panose="020B0402040204020203" pitchFamily="34" charset="0"/>
                <a:cs typeface="Nirmala UI Semilight" panose="020B0402040204020203" pitchFamily="34" charset="0"/>
              </a:rPr>
              <a:t>Functions can emit counter data just like traditional applications. </a:t>
            </a:r>
            <a:r>
              <a:rPr lang="en-US" dirty="0" err="1">
                <a:latin typeface="Nirmala UI Semilight" panose="020B0402040204020203" pitchFamily="34" charset="0"/>
                <a:cs typeface="Nirmala UI Semilight" panose="020B0402040204020203" pitchFamily="34" charset="0"/>
              </a:rPr>
              <a:t>StatsD</a:t>
            </a:r>
            <a:r>
              <a:rPr lang="en-US" dirty="0">
                <a:latin typeface="Nirmala UI Semilight" panose="020B0402040204020203" pitchFamily="34" charset="0"/>
                <a:cs typeface="Nirmala UI Semilight" panose="020B0402040204020203" pitchFamily="34" charset="0"/>
              </a:rPr>
              <a:t>, </a:t>
            </a:r>
            <a:r>
              <a:rPr lang="en-US" dirty="0" err="1">
                <a:latin typeface="Nirmala UI Semilight" panose="020B0402040204020203" pitchFamily="34" charset="0"/>
                <a:cs typeface="Nirmala UI Semilight" panose="020B0402040204020203" pitchFamily="34" charset="0"/>
              </a:rPr>
              <a:t>Jmeter</a:t>
            </a:r>
            <a:r>
              <a:rPr lang="en-US" dirty="0">
                <a:latin typeface="Nirmala UI Semilight" panose="020B0402040204020203" pitchFamily="34" charset="0"/>
                <a:cs typeface="Nirmala UI Semilight" panose="020B0402040204020203" pitchFamily="34" charset="0"/>
              </a:rPr>
              <a:t>, New Relic, etc. are completely viable ways to monitor the health of your application.</a:t>
            </a:r>
          </a:p>
          <a:p>
            <a:pPr marL="800100" lvl="1" indent="-342900"/>
            <a:endParaRPr lang="en-US" b="0" dirty="0">
              <a:latin typeface="Nirmala UI Semilight" panose="020B0402040204020203" pitchFamily="34" charset="0"/>
              <a:cs typeface="Nirmala UI Semilight" panose="020B0402040204020203" pitchFamily="34" charset="0"/>
            </a:endParaRPr>
          </a:p>
          <a:p>
            <a:endParaRPr lang="en-US" sz="2000" dirty="0"/>
          </a:p>
        </p:txBody>
      </p:sp>
      <p:sp>
        <p:nvSpPr>
          <p:cNvPr id="6" name="Slide Number Placeholder 5"/>
          <p:cNvSpPr>
            <a:spLocks noGrp="1"/>
          </p:cNvSpPr>
          <p:nvPr>
            <p:ph type="sldNum" sz="quarter" idx="12"/>
          </p:nvPr>
        </p:nvSpPr>
        <p:spPr/>
        <p:txBody>
          <a:bodyPr/>
          <a:lstStyle/>
          <a:p>
            <a:fld id="{D99624C5-FDF6-4954-B8C3-64918F306FAA}" type="slidenum">
              <a:rPr lang="en-US" smtClean="0"/>
              <a:t>77</a:t>
            </a:fld>
            <a:endParaRPr lang="en-US" dirty="0"/>
          </a:p>
        </p:txBody>
      </p:sp>
      <p:sp>
        <p:nvSpPr>
          <p:cNvPr id="2" name="Footer Placeholder 1">
            <a:extLst>
              <a:ext uri="{FF2B5EF4-FFF2-40B4-BE49-F238E27FC236}">
                <a16:creationId xmlns:a16="http://schemas.microsoft.com/office/drawing/2014/main" id="{E2FA277F-B794-A446-83A7-1EA935E59BE4}"/>
              </a:ext>
            </a:extLst>
          </p:cNvPr>
          <p:cNvSpPr>
            <a:spLocks noGrp="1"/>
          </p:cNvSpPr>
          <p:nvPr>
            <p:ph type="ftr" sz="quarter" idx="11"/>
          </p:nvPr>
        </p:nvSpPr>
        <p:spPr/>
        <p:txBody>
          <a:bodyPr/>
          <a:lstStyle/>
          <a:p>
            <a:r>
              <a:rPr lang="en-US"/>
              <a:t>© 2019 by Innovation In Software Corporation</a:t>
            </a:r>
            <a:endParaRPr lang="en-US" dirty="0"/>
          </a:p>
        </p:txBody>
      </p:sp>
    </p:spTree>
    <p:extLst>
      <p:ext uri="{BB962C8B-B14F-4D97-AF65-F5344CB8AC3E}">
        <p14:creationId xmlns:p14="http://schemas.microsoft.com/office/powerpoint/2010/main" val="593304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8</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fontScale="90000"/>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Traditional monolith</a:t>
            </a:r>
            <a:endParaRPr lang="en-US" sz="3200" dirty="0">
              <a:latin typeface="Leelawadee UI Semilight" panose="020B0402040204020203" pitchFamily="34" charset="-34"/>
              <a:cs typeface="Leelawadee UI Semilight" panose="020B0402040204020203" pitchFamily="34" charset="-34"/>
            </a:endParaRPr>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2067226" y="4439266"/>
            <a:ext cx="1120877"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8" name="Rectangle: Rounded Corners 7">
            <a:extLst>
              <a:ext uri="{FF2B5EF4-FFF2-40B4-BE49-F238E27FC236}">
                <a16:creationId xmlns:a16="http://schemas.microsoft.com/office/drawing/2014/main" id="{5771B063-7804-40A9-A778-6DF619752BA0}"/>
              </a:ext>
            </a:extLst>
          </p:cNvPr>
          <p:cNvSpPr/>
          <p:nvPr/>
        </p:nvSpPr>
        <p:spPr>
          <a:xfrm>
            <a:off x="3841949" y="4335958"/>
            <a:ext cx="1359310" cy="612196"/>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 Balancer</a:t>
            </a:r>
          </a:p>
        </p:txBody>
      </p:sp>
      <p:cxnSp>
        <p:nvCxnSpPr>
          <p:cNvPr id="14" name="Straight Arrow Connector 13">
            <a:extLst>
              <a:ext uri="{FF2B5EF4-FFF2-40B4-BE49-F238E27FC236}">
                <a16:creationId xmlns:a16="http://schemas.microsoft.com/office/drawing/2014/main" id="{EA3205AB-DB68-4749-9ADF-18488C415F6F}"/>
              </a:ext>
            </a:extLst>
          </p:cNvPr>
          <p:cNvCxnSpPr>
            <a:stCxn id="3" idx="3"/>
          </p:cNvCxnSpPr>
          <p:nvPr/>
        </p:nvCxnSpPr>
        <p:spPr>
          <a:xfrm flipV="1">
            <a:off x="3188103" y="4642056"/>
            <a:ext cx="56044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610DF85-2859-4575-AE3F-BFFA8716B0B4}"/>
              </a:ext>
            </a:extLst>
          </p:cNvPr>
          <p:cNvSpPr txBox="1"/>
          <p:nvPr/>
        </p:nvSpPr>
        <p:spPr>
          <a:xfrm>
            <a:off x="273051" y="5746335"/>
            <a:ext cx="11224535" cy="646331"/>
          </a:xfrm>
          <a:prstGeom prst="rect">
            <a:avLst/>
          </a:prstGeom>
          <a:noFill/>
        </p:spPr>
        <p:txBody>
          <a:bodyPr wrap="square" rtlCol="0">
            <a:spAutoFit/>
          </a:bodyPr>
          <a:lstStyle/>
          <a:p>
            <a:r>
              <a:rPr lang="en-US" dirty="0"/>
              <a:t>It hits a load balancer that we manage in some way, be it cloud or on premise we define the rules and understand what it is connected to and configure most of the options for it.</a:t>
            </a:r>
          </a:p>
        </p:txBody>
      </p:sp>
    </p:spTree>
    <p:extLst>
      <p:ext uri="{BB962C8B-B14F-4D97-AF65-F5344CB8AC3E}">
        <p14:creationId xmlns:p14="http://schemas.microsoft.com/office/powerpoint/2010/main" val="2186824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99624C5-FDF6-4954-B8C3-64918F306FAA}" type="slidenum">
              <a:rPr lang="en-US" smtClean="0"/>
              <a:t>9</a:t>
            </a:fld>
            <a:endParaRPr lang="en-US" dirty="0"/>
          </a:p>
        </p:txBody>
      </p:sp>
      <p:sp>
        <p:nvSpPr>
          <p:cNvPr id="2" name="Footer Placeholder 1">
            <a:extLst>
              <a:ext uri="{FF2B5EF4-FFF2-40B4-BE49-F238E27FC236}">
                <a16:creationId xmlns:a16="http://schemas.microsoft.com/office/drawing/2014/main" id="{41CAC0DA-78D5-6C48-BE7E-B5E38AC222BA}"/>
              </a:ext>
            </a:extLst>
          </p:cNvPr>
          <p:cNvSpPr>
            <a:spLocks noGrp="1"/>
          </p:cNvSpPr>
          <p:nvPr>
            <p:ph type="ftr" sz="quarter" idx="11"/>
          </p:nvPr>
        </p:nvSpPr>
        <p:spPr/>
        <p:txBody>
          <a:bodyPr/>
          <a:lstStyle/>
          <a:p>
            <a:r>
              <a:rPr lang="en-US"/>
              <a:t>© 2019 by Innovation In Software Corporation</a:t>
            </a:r>
            <a:endParaRPr lang="en-US" dirty="0"/>
          </a:p>
        </p:txBody>
      </p:sp>
      <p:sp>
        <p:nvSpPr>
          <p:cNvPr id="4" name="Title 3"/>
          <p:cNvSpPr>
            <a:spLocks noGrp="1"/>
          </p:cNvSpPr>
          <p:nvPr>
            <p:ph type="title" idx="4294967295"/>
          </p:nvPr>
        </p:nvSpPr>
        <p:spPr>
          <a:xfrm>
            <a:off x="764771" y="814012"/>
            <a:ext cx="9087152" cy="1811338"/>
          </a:xfrm>
        </p:spPr>
        <p:txBody>
          <a:bodyPr>
            <a:normAutofit fontScale="90000"/>
          </a:bodyPr>
          <a:lstStyle/>
          <a:p>
            <a:r>
              <a:rPr lang="en-US" sz="3200" b="1" dirty="0">
                <a:solidFill>
                  <a:schemeClr val="tx1"/>
                </a:solidFill>
                <a:latin typeface="Leelawadee UI Semilight" panose="020B0402040204020203" pitchFamily="34" charset="-34"/>
                <a:cs typeface="Leelawadee UI Semilight" panose="020B0402040204020203" pitchFamily="34" charset="-34"/>
              </a:rPr>
              <a:t>Managing Complexity</a:t>
            </a:r>
            <a:br>
              <a:rPr lang="en-US" sz="3200" b="1" dirty="0">
                <a:solidFill>
                  <a:schemeClr val="tx1"/>
                </a:solidFill>
                <a:latin typeface="Leelawadee UI Semilight" panose="020B0402040204020203" pitchFamily="34" charset="-34"/>
                <a:cs typeface="Leelawadee UI Semilight" panose="020B0402040204020203" pitchFamily="34" charset="-34"/>
              </a:rPr>
            </a:br>
            <a:r>
              <a:rPr lang="en-US" sz="6600" dirty="0">
                <a:latin typeface="Leelawadee UI Semilight" panose="020B0402040204020203" pitchFamily="34" charset="-34"/>
                <a:cs typeface="Leelawadee UI Semilight" panose="020B0402040204020203" pitchFamily="34" charset="-34"/>
              </a:rPr>
              <a:t>The challenge of serverless</a:t>
            </a:r>
            <a:br>
              <a:rPr lang="en-US" sz="6600" dirty="0">
                <a:latin typeface="Leelawadee UI Semilight" panose="020B0402040204020203" pitchFamily="34" charset="-34"/>
                <a:cs typeface="Leelawadee UI Semilight" panose="020B0402040204020203" pitchFamily="34" charset="-34"/>
              </a:rPr>
            </a:br>
            <a:r>
              <a:rPr lang="en-US" sz="3200" i="1" dirty="0">
                <a:latin typeface="Leelawadee UI Semilight" panose="020B0402040204020203" pitchFamily="34" charset="-34"/>
                <a:cs typeface="Leelawadee UI Semilight" panose="020B0402040204020203" pitchFamily="34" charset="-34"/>
              </a:rPr>
              <a:t>Traditional monolith</a:t>
            </a:r>
            <a:endParaRPr lang="en-US" sz="3200" dirty="0">
              <a:latin typeface="Leelawadee UI Semilight" panose="020B0402040204020203" pitchFamily="34" charset="-34"/>
              <a:cs typeface="Leelawadee UI Semilight" panose="020B0402040204020203" pitchFamily="34" charset="-34"/>
            </a:endParaRPr>
          </a:p>
        </p:txBody>
      </p:sp>
      <p:sp>
        <p:nvSpPr>
          <p:cNvPr id="3" name="Rectangle: Rounded Corners 2">
            <a:extLst>
              <a:ext uri="{FF2B5EF4-FFF2-40B4-BE49-F238E27FC236}">
                <a16:creationId xmlns:a16="http://schemas.microsoft.com/office/drawing/2014/main" id="{D916B6AC-2CE1-4418-97F4-5DA9A7918140}"/>
              </a:ext>
            </a:extLst>
          </p:cNvPr>
          <p:cNvSpPr/>
          <p:nvPr/>
        </p:nvSpPr>
        <p:spPr>
          <a:xfrm>
            <a:off x="2067226" y="4439266"/>
            <a:ext cx="1120877" cy="4055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8" name="Rectangle: Rounded Corners 7">
            <a:extLst>
              <a:ext uri="{FF2B5EF4-FFF2-40B4-BE49-F238E27FC236}">
                <a16:creationId xmlns:a16="http://schemas.microsoft.com/office/drawing/2014/main" id="{5771B063-7804-40A9-A778-6DF619752BA0}"/>
              </a:ext>
            </a:extLst>
          </p:cNvPr>
          <p:cNvSpPr/>
          <p:nvPr/>
        </p:nvSpPr>
        <p:spPr>
          <a:xfrm>
            <a:off x="3841949" y="4335958"/>
            <a:ext cx="1359310" cy="612196"/>
          </a:xfrm>
          <a:prstGeom prst="round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 Balancer</a:t>
            </a:r>
          </a:p>
        </p:txBody>
      </p:sp>
      <p:sp>
        <p:nvSpPr>
          <p:cNvPr id="9" name="Rectangle: Rounded Corners 8">
            <a:extLst>
              <a:ext uri="{FF2B5EF4-FFF2-40B4-BE49-F238E27FC236}">
                <a16:creationId xmlns:a16="http://schemas.microsoft.com/office/drawing/2014/main" id="{7A0067B1-8180-4842-9F99-9A105836DCC2}"/>
              </a:ext>
            </a:extLst>
          </p:cNvPr>
          <p:cNvSpPr/>
          <p:nvPr/>
        </p:nvSpPr>
        <p:spPr>
          <a:xfrm>
            <a:off x="5855107" y="3566952"/>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a:t>
            </a:r>
          </a:p>
        </p:txBody>
      </p:sp>
      <p:sp>
        <p:nvSpPr>
          <p:cNvPr id="10" name="Rectangle: Rounded Corners 9">
            <a:extLst>
              <a:ext uri="{FF2B5EF4-FFF2-40B4-BE49-F238E27FC236}">
                <a16:creationId xmlns:a16="http://schemas.microsoft.com/office/drawing/2014/main" id="{48DAF6F9-AFC7-485E-8116-D968E8F9DCE5}"/>
              </a:ext>
            </a:extLst>
          </p:cNvPr>
          <p:cNvSpPr/>
          <p:nvPr/>
        </p:nvSpPr>
        <p:spPr>
          <a:xfrm>
            <a:off x="5855106" y="4293654"/>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a:t>
            </a:r>
          </a:p>
        </p:txBody>
      </p:sp>
      <p:sp>
        <p:nvSpPr>
          <p:cNvPr id="11" name="Rectangle: Rounded Corners 10">
            <a:extLst>
              <a:ext uri="{FF2B5EF4-FFF2-40B4-BE49-F238E27FC236}">
                <a16:creationId xmlns:a16="http://schemas.microsoft.com/office/drawing/2014/main" id="{F31FF786-1C85-4A2E-9120-ECD738015DC2}"/>
              </a:ext>
            </a:extLst>
          </p:cNvPr>
          <p:cNvSpPr/>
          <p:nvPr/>
        </p:nvSpPr>
        <p:spPr>
          <a:xfrm>
            <a:off x="5855105" y="5020356"/>
            <a:ext cx="1671485" cy="61219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a:t>
            </a:r>
          </a:p>
        </p:txBody>
      </p:sp>
      <p:cxnSp>
        <p:nvCxnSpPr>
          <p:cNvPr id="14" name="Straight Arrow Connector 13">
            <a:extLst>
              <a:ext uri="{FF2B5EF4-FFF2-40B4-BE49-F238E27FC236}">
                <a16:creationId xmlns:a16="http://schemas.microsoft.com/office/drawing/2014/main" id="{EA3205AB-DB68-4749-9ADF-18488C415F6F}"/>
              </a:ext>
            </a:extLst>
          </p:cNvPr>
          <p:cNvCxnSpPr>
            <a:stCxn id="3" idx="3"/>
          </p:cNvCxnSpPr>
          <p:nvPr/>
        </p:nvCxnSpPr>
        <p:spPr>
          <a:xfrm flipV="1">
            <a:off x="3188103" y="4642056"/>
            <a:ext cx="56044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6C39987-B388-4856-9017-CD58F6539109}"/>
              </a:ext>
            </a:extLst>
          </p:cNvPr>
          <p:cNvCxnSpPr>
            <a:stCxn id="8" idx="3"/>
          </p:cNvCxnSpPr>
          <p:nvPr/>
        </p:nvCxnSpPr>
        <p:spPr>
          <a:xfrm flipV="1">
            <a:off x="5201259" y="3987555"/>
            <a:ext cx="530999" cy="6545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1FC023A-8BCE-4F59-BF17-36351905CFA9}"/>
              </a:ext>
            </a:extLst>
          </p:cNvPr>
          <p:cNvCxnSpPr>
            <a:stCxn id="8" idx="3"/>
          </p:cNvCxnSpPr>
          <p:nvPr/>
        </p:nvCxnSpPr>
        <p:spPr>
          <a:xfrm>
            <a:off x="5201259" y="4642056"/>
            <a:ext cx="5309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F800C6A-2E70-4EE9-B3FD-11C3998C8247}"/>
              </a:ext>
            </a:extLst>
          </p:cNvPr>
          <p:cNvCxnSpPr>
            <a:stCxn id="8" idx="3"/>
          </p:cNvCxnSpPr>
          <p:nvPr/>
        </p:nvCxnSpPr>
        <p:spPr>
          <a:xfrm>
            <a:off x="5201259" y="4642056"/>
            <a:ext cx="530999" cy="6843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F7B15DEA-7677-4CE9-B02E-7A56C7646178}"/>
              </a:ext>
            </a:extLst>
          </p:cNvPr>
          <p:cNvSpPr txBox="1"/>
          <p:nvPr/>
        </p:nvSpPr>
        <p:spPr>
          <a:xfrm>
            <a:off x="273051" y="5746335"/>
            <a:ext cx="11224535" cy="646331"/>
          </a:xfrm>
          <a:prstGeom prst="rect">
            <a:avLst/>
          </a:prstGeom>
          <a:noFill/>
        </p:spPr>
        <p:txBody>
          <a:bodyPr wrap="square" rtlCol="0">
            <a:spAutoFit/>
          </a:bodyPr>
          <a:lstStyle/>
          <a:p>
            <a:r>
              <a:rPr lang="en-US" dirty="0"/>
              <a:t>That load balancer sends our request to any number of instances of our application (or tiers of our application) that we are scaling in some controller fashion if we are auto scaling at all.</a:t>
            </a:r>
          </a:p>
        </p:txBody>
      </p:sp>
    </p:spTree>
    <p:extLst>
      <p:ext uri="{BB962C8B-B14F-4D97-AF65-F5344CB8AC3E}">
        <p14:creationId xmlns:p14="http://schemas.microsoft.com/office/powerpoint/2010/main" val="119480055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Clarity</Template>
  <TotalTime>123416</TotalTime>
  <Words>6351</Words>
  <Application>Microsoft Office PowerPoint</Application>
  <PresentationFormat>Widescreen</PresentationFormat>
  <Paragraphs>874</Paragraphs>
  <Slides>77</Slides>
  <Notes>69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77</vt:i4>
      </vt:variant>
    </vt:vector>
  </HeadingPairs>
  <TitlesOfParts>
    <vt:vector size="88" baseType="lpstr">
      <vt:lpstr>Arial</vt:lpstr>
      <vt:lpstr>Arial Black</vt:lpstr>
      <vt:lpstr>Arial Black (Headings)</vt:lpstr>
      <vt:lpstr>Calibri</vt:lpstr>
      <vt:lpstr>Courier New</vt:lpstr>
      <vt:lpstr>Gadugi</vt:lpstr>
      <vt:lpstr>Leelawadee</vt:lpstr>
      <vt:lpstr>Leelawadee UI Semilight</vt:lpstr>
      <vt:lpstr>Nirmala UI</vt:lpstr>
      <vt:lpstr>Nirmala UI Semilight</vt:lpstr>
      <vt:lpstr>1_Essential</vt:lpstr>
      <vt:lpstr>PowerPoint Presentation</vt:lpstr>
      <vt:lpstr>Logistics</vt:lpstr>
      <vt:lpstr>Day 1:  Recap</vt:lpstr>
      <vt:lpstr>Day 1:  Yesterday was hard</vt:lpstr>
      <vt:lpstr>Day 2:  Objectives</vt:lpstr>
      <vt:lpstr>Managing Complexity The challenge of serverless</vt:lpstr>
      <vt:lpstr>PowerPoint Presentation</vt:lpstr>
      <vt:lpstr>Managing Complexity The challenge of serverless Traditional monolith</vt:lpstr>
      <vt:lpstr>Managing Complexity The challenge of serverless Traditional monolith</vt:lpstr>
      <vt:lpstr>Managing Complexity The challenge of serverless Traditional monolith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Managing Complexity Multi-tenancy</vt:lpstr>
      <vt:lpstr>Managing Complexity Multi-tenancy</vt:lpstr>
      <vt:lpstr>Managing Complexity Multi-tenancy</vt:lpstr>
      <vt:lpstr>Managing Complexity Multi-tenancy/Multi-team</vt:lpstr>
      <vt:lpstr>Managing Complexity Serverless Frameworks</vt:lpstr>
      <vt:lpstr>Managing Complexity Serverless Frameworks</vt:lpstr>
      <vt:lpstr>Serverless Frameworks Templates</vt:lpstr>
      <vt:lpstr>Serverless Frameworks CloudFormation</vt:lpstr>
      <vt:lpstr>Serverless Frameworks CloudFormation</vt:lpstr>
      <vt:lpstr>AWS Severless Application Model (SAM)</vt:lpstr>
      <vt:lpstr>SAM Template: Hello-world </vt:lpstr>
      <vt:lpstr>SAM Template: Hello-world </vt:lpstr>
      <vt:lpstr>SAM Template: Hello-world </vt:lpstr>
      <vt:lpstr>SAM Template: Hello-world </vt:lpstr>
      <vt:lpstr>PowerPoint Presentation</vt:lpstr>
      <vt:lpstr>SAM Deployment</vt:lpstr>
      <vt:lpstr>SAM Deployment</vt:lpstr>
      <vt:lpstr>SAM Deployment</vt:lpstr>
      <vt:lpstr>SAM Deployment</vt:lpstr>
      <vt:lpstr>SAM Deployment</vt:lpstr>
      <vt:lpstr>SAM Deployment</vt:lpstr>
      <vt:lpstr>PowerPoint Presentation</vt:lpstr>
      <vt:lpstr>Lab 2.1 - Install AWS SAM and deploy a test function</vt:lpstr>
      <vt:lpstr>Lab 2.1 - Review</vt:lpstr>
      <vt:lpstr>Our Application</vt:lpstr>
      <vt:lpstr>Our Application: Files</vt:lpstr>
      <vt:lpstr>Our Application: Files</vt:lpstr>
      <vt:lpstr> </vt:lpstr>
      <vt:lpstr>Our Application: template.yaml  Student00CommentsGetSAM</vt:lpstr>
      <vt:lpstr>Our Application: template.yaml    Student00HugoSiteBucket</vt:lpstr>
      <vt:lpstr>Our Application: template.yaml    Student00HugoSiteBucket</vt:lpstr>
      <vt:lpstr>Our Application: template.yaml    Student00HugoSiteBucket</vt:lpstr>
      <vt:lpstr>PowerPoint Presentation</vt:lpstr>
      <vt:lpstr>Lab 2.2 - Deploy our GitHub listener and static site pipeline with AWS SAM</vt:lpstr>
      <vt:lpstr>Lab 2.2 - Review</vt:lpstr>
      <vt:lpstr>AWS SAM Testing</vt:lpstr>
      <vt:lpstr>Testing local invoke</vt:lpstr>
      <vt:lpstr>Testing local start-api</vt:lpstr>
      <vt:lpstr>Testing local start-lambda</vt:lpstr>
      <vt:lpstr>Testing logs</vt:lpstr>
      <vt:lpstr>PowerPoint Presentation</vt:lpstr>
      <vt:lpstr>Lab 2.3 - Locally test our functions</vt:lpstr>
      <vt:lpstr>Lab 2.3 - Review</vt:lpstr>
      <vt:lpstr>PowerPoint Presentation</vt:lpstr>
      <vt:lpstr>Severless Framework</vt:lpstr>
      <vt:lpstr>PowerPoint Presentation</vt:lpstr>
      <vt:lpstr>Lab 2.4 - Install Serverless Framework and deploy a test function</vt:lpstr>
      <vt:lpstr>Lab 2.4 - Review</vt:lpstr>
      <vt:lpstr>PowerPoint Presentation</vt:lpstr>
      <vt:lpstr>Lab 2.5 - Deploy our GitHub listener and static site pipeline with Serverless Framework</vt:lpstr>
      <vt:lpstr>Lab 2.5 - Review</vt:lpstr>
      <vt:lpstr>PowerPoint Presentation</vt:lpstr>
      <vt:lpstr>Lab 2.6 - Locally test our functions</vt:lpstr>
      <vt:lpstr>Lab 2.6 - Review</vt:lpstr>
      <vt:lpstr>PowerPoint Presentation</vt:lpstr>
      <vt:lpstr>Function Architecture</vt:lpstr>
      <vt:lpstr>Function Architecture</vt:lpstr>
      <vt:lpstr>Monitoring and Logging</vt:lpstr>
      <vt:lpstr>Monitoring and Logging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Donis Marshall</dc:creator>
  <cp:lastModifiedBy>Jordan Rinke</cp:lastModifiedBy>
  <cp:revision>4673</cp:revision>
  <cp:lastPrinted>2019-04-22T09:33:04Z</cp:lastPrinted>
  <dcterms:created xsi:type="dcterms:W3CDTF">2016-09-10T10:34:19Z</dcterms:created>
  <dcterms:modified xsi:type="dcterms:W3CDTF">2019-05-22T14:50:01Z</dcterms:modified>
</cp:coreProperties>
</file>